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4630400" cy="8229600"/>
  <p:notesSz cx="8229600" cy="14630400"/>
  <p:embeddedFontLst>
    <p:embeddedFont>
      <p:font typeface="DM Sans Medium" pitchFamily="2" charset="0"/>
      <p:regular r:id="rId15"/>
    </p:embeddedFont>
    <p:embeddedFont>
      <p:font typeface="Inter" panose="020B0604020202020204" charset="0"/>
      <p:regular r:id="rId16"/>
    </p:embeddedFont>
    <p:embeddedFont>
      <p:font typeface="Roboto" panose="02000000000000000000" pitchFamily="2" charset="0"/>
      <p:regular r:id="rId17"/>
    </p:embeddedFont>
    <p:embeddedFont>
      <p:font typeface="Segoe UI Black" panose="020B0A02040204020203" pitchFamily="34" charset="0"/>
      <p:bold r:id="rId18"/>
      <p:boldItalic r:id="rId19"/>
    </p:embeddedFont>
    <p:embeddedFont>
      <p:font typeface="Segoe UI Semibold" panose="020B0702040204020203" pitchFamily="34" charset="0"/>
      <p:bold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3CC4"/>
    <a:srgbClr val="C9A6E4"/>
    <a:srgbClr val="FFD85B"/>
    <a:srgbClr val="BC8F00"/>
    <a:srgbClr val="FFE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\Projects\Adidas%20Report\Adidas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\Projects\Adidas%20Report\Adidas%20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\Projects\Adidas%20Report\Adidas%20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\Projects\Adidas%20Report\Adidas%20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\Projects\Adidas%20Report\Adidas%20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\Projects\Adidas%20Report\Adidas%20Analysi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\Projects\Adidas%20Report\Adidas%20Analysi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[Adidas Analysis.xlsx]Pivot Table!PivotTable8</c:name>
    <c:fmtId val="9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1174106502081251E-2"/>
              <c:y val="-8.096743034954904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089427209714187E-2"/>
              <c:y val="-5.644296362152607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3764948141350281E-2"/>
              <c:y val="9.560873009221586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089427209714187E-2"/>
              <c:y val="-4.663317693031691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6520125183786553E-2"/>
              <c:y val="-0.1847799186514197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0.10556770701759806"/>
              <c:y val="5.994593134300725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7.6716188291826623E-2"/>
              <c:y val="-0.2039741029647080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4.8852890876740752E-2"/>
              <c:y val="0.1175284842828724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1174106502081251E-2"/>
              <c:y val="-8.096743034954904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089427209714187E-2"/>
              <c:y val="-5.644296362152607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3764948141350281E-2"/>
              <c:y val="9.560873009221586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089427209714187E-2"/>
              <c:y val="-4.663317693031691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6520125183786553E-2"/>
              <c:y val="-0.1847799186514197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0.10556770701759806"/>
              <c:y val="5.994593134300725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7.6716188291826623E-2"/>
              <c:y val="-0.2039741029647080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4.8852890876740752E-2"/>
              <c:y val="0.1175284842828724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1174182337871905E-2"/>
              <c:y val="-0.1663741309672239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0894215351642723E-2"/>
              <c:y val="-9.080001893696022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8699944186068768E-2"/>
              <c:y val="-0.1792477968875753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0894215351642723E-2"/>
              <c:y val="-9.8169201739495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6520125183786553E-2"/>
              <c:y val="-0.1847799186514197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4.9827639674605448E-2"/>
              <c:y val="-0.1471268356290274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8988884473138714E-2"/>
              <c:y val="0.2770247330226769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3934278215055344E-2"/>
              <c:y val="-0.2935472799038956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9740847083587491E-2"/>
              <c:y val="0.3004957425655523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0478406549153691E-2"/>
              <c:y val="0.3176742707579517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1.8286789486561868E-2"/>
              <c:y val="-0.111788934052036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1174182337871905E-2"/>
              <c:y val="-0.1663741309672239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9740847083587491E-2"/>
              <c:y val="0.3004957425655523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0894215351642723E-2"/>
              <c:y val="-9.080001893696022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8699944186068768E-2"/>
              <c:y val="-0.1792477968875753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0478406549153691E-2"/>
              <c:y val="0.3176742707579517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0894215351642723E-2"/>
              <c:y val="-9.8169201739495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6520125183786553E-2"/>
              <c:y val="-0.1847799186514197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4.9827639674605448E-2"/>
              <c:y val="-0.1471268356290274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8988884473138714E-2"/>
              <c:y val="0.2770247330226769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3934278215055344E-2"/>
              <c:y val="-0.2935472799038956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1.8286789486561868E-2"/>
              <c:y val="-0.111788934052036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1174182337871905E-2"/>
              <c:y val="-0.1663741309672239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9740847083587491E-2"/>
              <c:y val="0.3004957425655523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0894215351642723E-2"/>
              <c:y val="-9.080001893696022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8699944186068768E-2"/>
              <c:y val="-0.1792477968875753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0478406549153691E-2"/>
              <c:y val="0.3176742707579517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0894215351642723E-2"/>
              <c:y val="-9.8169201739495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6520125183786553E-2"/>
              <c:y val="-0.1847799186514197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4.9827639674605448E-2"/>
              <c:y val="-0.1471268356290274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8988884473138714E-2"/>
              <c:y val="0.2770247330226769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3934278215055344E-2"/>
              <c:y val="-0.2935472799038956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1.8286789486561868E-2"/>
              <c:y val="-0.111788934052036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3235843351807374E-5"/>
          <c:y val="8.9862780787130381E-3"/>
          <c:w val="0.9769923643599101"/>
          <c:h val="0.78576063509508309"/>
        </c:manualLayout>
      </c:layout>
      <c:lineChart>
        <c:grouping val="standard"/>
        <c:varyColors val="0"/>
        <c:ser>
          <c:idx val="0"/>
          <c:order val="0"/>
          <c:tx>
            <c:strRef>
              <c:f>'Pivot Table'!$O$2</c:f>
              <c:strCache>
                <c:ptCount val="1"/>
                <c:pt idx="0">
                  <c:v>Total</c:v>
                </c:pt>
              </c:strCache>
            </c:strRef>
          </c:tx>
          <c:spPr>
            <a:ln w="3810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38100" cap="rnd">
                <a:solidFill>
                  <a:srgbClr val="7030A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50F1-4A60-B51C-22D9585B1144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38100" cap="rnd">
                <a:solidFill>
                  <a:srgbClr val="7030A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50F1-4A60-B51C-22D9585B1144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38100" cap="rnd">
                <a:solidFill>
                  <a:srgbClr val="7030A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50F1-4A60-B51C-22D9585B1144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38100" cap="rnd">
                <a:solidFill>
                  <a:srgbClr val="7030A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50F1-4A60-B51C-22D9585B1144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38100" cap="rnd">
                <a:solidFill>
                  <a:srgbClr val="7030A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50F1-4A60-B51C-22D9585B1144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38100" cap="rnd">
                <a:solidFill>
                  <a:srgbClr val="7030A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50F1-4A60-B51C-22D9585B1144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38100" cap="rnd">
                <a:solidFill>
                  <a:srgbClr val="7030A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50F1-4A60-B51C-22D9585B1144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38100" cap="rnd">
                <a:solidFill>
                  <a:srgbClr val="7030A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50F1-4A60-B51C-22D9585B1144}"/>
              </c:ext>
            </c:extLst>
          </c:dPt>
          <c:dPt>
            <c:idx val="9"/>
            <c:marker>
              <c:symbol val="none"/>
            </c:marker>
            <c:bubble3D val="0"/>
            <c:spPr>
              <a:ln w="38100" cap="rnd">
                <a:solidFill>
                  <a:srgbClr val="7030A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50F1-4A60-B51C-22D9585B1144}"/>
              </c:ext>
            </c:extLst>
          </c:dPt>
          <c:dPt>
            <c:idx val="10"/>
            <c:marker>
              <c:symbol val="none"/>
            </c:marker>
            <c:bubble3D val="0"/>
            <c:spPr>
              <a:ln w="38100" cap="rnd">
                <a:solidFill>
                  <a:srgbClr val="7030A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50F1-4A60-B51C-22D9585B1144}"/>
              </c:ext>
            </c:extLst>
          </c:dPt>
          <c:dPt>
            <c:idx val="11"/>
            <c:marker>
              <c:symbol val="none"/>
            </c:marker>
            <c:bubble3D val="0"/>
            <c:spPr>
              <a:ln w="38100" cap="rnd">
                <a:solidFill>
                  <a:srgbClr val="7030A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50F1-4A60-B51C-22D9585B1144}"/>
              </c:ext>
            </c:extLst>
          </c:dPt>
          <c:dLbls>
            <c:dLbl>
              <c:idx val="1"/>
              <c:layout>
                <c:manualLayout>
                  <c:x val="-6.1174182337871905E-2"/>
                  <c:y val="-0.1663741309672239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0F1-4A60-B51C-22D9585B1144}"/>
                </c:ext>
              </c:extLst>
            </c:dLbl>
            <c:dLbl>
              <c:idx val="2"/>
              <c:layout>
                <c:manualLayout>
                  <c:x val="-5.9740847083587491E-2"/>
                  <c:y val="0.3004957425655523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0F1-4A60-B51C-22D9585B1144}"/>
                </c:ext>
              </c:extLst>
            </c:dLbl>
            <c:dLbl>
              <c:idx val="3"/>
              <c:layout>
                <c:manualLayout>
                  <c:x val="-6.0894215351642723E-2"/>
                  <c:y val="-9.080001893696022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0F1-4A60-B51C-22D9585B1144}"/>
                </c:ext>
              </c:extLst>
            </c:dLbl>
            <c:dLbl>
              <c:idx val="4"/>
              <c:layout>
                <c:manualLayout>
                  <c:x val="-5.8699944186068768E-2"/>
                  <c:y val="-0.1792477968875753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0F1-4A60-B51C-22D9585B1144}"/>
                </c:ext>
              </c:extLst>
            </c:dLbl>
            <c:dLbl>
              <c:idx val="5"/>
              <c:layout>
                <c:manualLayout>
                  <c:x val="-5.0478406549153691E-2"/>
                  <c:y val="0.3176742707579517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0F1-4A60-B51C-22D9585B1144}"/>
                </c:ext>
              </c:extLst>
            </c:dLbl>
            <c:dLbl>
              <c:idx val="6"/>
              <c:layout>
                <c:manualLayout>
                  <c:x val="-6.0894215351642723E-2"/>
                  <c:y val="-9.81692017394950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0F1-4A60-B51C-22D9585B1144}"/>
                </c:ext>
              </c:extLst>
            </c:dLbl>
            <c:dLbl>
              <c:idx val="7"/>
              <c:layout>
                <c:manualLayout>
                  <c:x val="-5.6520125183786553E-2"/>
                  <c:y val="-0.1847799186514197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0F1-4A60-B51C-22D9585B1144}"/>
                </c:ext>
              </c:extLst>
            </c:dLbl>
            <c:dLbl>
              <c:idx val="8"/>
              <c:layout>
                <c:manualLayout>
                  <c:x val="-4.9827639674605448E-2"/>
                  <c:y val="-0.1471268356290274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50F1-4A60-B51C-22D9585B1144}"/>
                </c:ext>
              </c:extLst>
            </c:dLbl>
            <c:dLbl>
              <c:idx val="9"/>
              <c:layout>
                <c:manualLayout>
                  <c:x val="-5.8988884473138714E-2"/>
                  <c:y val="0.2770247330226769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0F1-4A60-B51C-22D9585B1144}"/>
                </c:ext>
              </c:extLst>
            </c:dLbl>
            <c:dLbl>
              <c:idx val="10"/>
              <c:layout>
                <c:manualLayout>
                  <c:x val="-5.3934278215055344E-2"/>
                  <c:y val="-0.2935472799038956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0F1-4A60-B51C-22D9585B1144}"/>
                </c:ext>
              </c:extLst>
            </c:dLbl>
            <c:dLbl>
              <c:idx val="11"/>
              <c:layout>
                <c:manualLayout>
                  <c:x val="-1.8286789486561868E-2"/>
                  <c:y val="-0.1117889340520360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0F1-4A60-B51C-22D9585B11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Table'!$N$3:$N$14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'Pivot Table'!$O$3:$O$14</c:f>
              <c:numCache>
                <c:formatCode>0.00%</c:formatCode>
                <c:ptCount val="12"/>
                <c:pt idx="1">
                  <c:v>-5.1571934114767702E-2</c:v>
                </c:pt>
                <c:pt idx="2">
                  <c:v>-0.10037185689154628</c:v>
                </c:pt>
                <c:pt idx="3">
                  <c:v>0.2143355771358845</c:v>
                </c:pt>
                <c:pt idx="4">
                  <c:v>0.14140878732638171</c:v>
                </c:pt>
                <c:pt idx="5">
                  <c:v>4.4347086762995348E-2</c:v>
                </c:pt>
                <c:pt idx="6">
                  <c:v>0.20311240989803786</c:v>
                </c:pt>
                <c:pt idx="7">
                  <c:v>-0.12411306327725469</c:v>
                </c:pt>
                <c:pt idx="8">
                  <c:v>-0.1277204757528039</c:v>
                </c:pt>
                <c:pt idx="9">
                  <c:v>-0.16694610610453733</c:v>
                </c:pt>
                <c:pt idx="10">
                  <c:v>8.7121964503807672E-2</c:v>
                </c:pt>
                <c:pt idx="11">
                  <c:v>0.3250373839105285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50F1-4A60-B51C-22D9585B11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459737904"/>
        <c:axId val="459738384"/>
      </c:lineChart>
      <c:dateAx>
        <c:axId val="459737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738384"/>
        <c:crosses val="autoZero"/>
        <c:auto val="0"/>
        <c:lblOffset val="100"/>
        <c:baseTimeUnit val="days"/>
      </c:dateAx>
      <c:valAx>
        <c:axId val="459738384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459737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[Adidas Analysis.xlsx]Pivot Table!PivotTable9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bg1"/>
                </a:solidFill>
              </a:rPr>
              <a:t>Total Sales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'Pivot Table'!$S$2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rgbClr val="C9A6E4"/>
                </a:gs>
                <a:gs pos="74000">
                  <a:srgbClr val="8A3CC4"/>
                </a:gs>
                <a:gs pos="100000">
                  <a:srgbClr val="7030A0"/>
                </a:gs>
              </a:gsLst>
              <a:lin ang="5400000" scaled="1"/>
              <a:tileRect/>
            </a:gradFill>
            <a:ln>
              <a:noFill/>
            </a:ln>
            <a:effectLst/>
            <a:sp3d/>
          </c:spPr>
          <c:invertIfNegative val="0"/>
          <c:cat>
            <c:strRef>
              <c:f>'Pivot Table'!$R$3:$R$8</c:f>
              <c:strCache>
                <c:ptCount val="6"/>
                <c:pt idx="0">
                  <c:v>Men's Apparel</c:v>
                </c:pt>
                <c:pt idx="1">
                  <c:v>Men's Athletic Footwear</c:v>
                </c:pt>
                <c:pt idx="2">
                  <c:v>Men's Street Footwear</c:v>
                </c:pt>
                <c:pt idx="3">
                  <c:v>Women's Apparel</c:v>
                </c:pt>
                <c:pt idx="4">
                  <c:v>Women's Athletic Footwear</c:v>
                </c:pt>
                <c:pt idx="5">
                  <c:v>Women's Street Footwear</c:v>
                </c:pt>
              </c:strCache>
            </c:strRef>
          </c:cat>
          <c:val>
            <c:numRef>
              <c:f>'Pivot Table'!$S$3:$S$8</c:f>
              <c:numCache>
                <c:formatCode>00,,"M"</c:formatCode>
                <c:ptCount val="6"/>
                <c:pt idx="0">
                  <c:v>123728632</c:v>
                </c:pt>
                <c:pt idx="1">
                  <c:v>153673680</c:v>
                </c:pt>
                <c:pt idx="2">
                  <c:v>208826244</c:v>
                </c:pt>
                <c:pt idx="3">
                  <c:v>179038860</c:v>
                </c:pt>
                <c:pt idx="4">
                  <c:v>106631896</c:v>
                </c:pt>
                <c:pt idx="5">
                  <c:v>128002813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D8-4F3C-AC0B-0789F05102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98609087"/>
        <c:axId val="898609567"/>
        <c:axId val="0"/>
      </c:bar3DChart>
      <c:catAx>
        <c:axId val="898609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8609567"/>
        <c:crosses val="autoZero"/>
        <c:auto val="1"/>
        <c:lblAlgn val="ctr"/>
        <c:lblOffset val="100"/>
        <c:noMultiLvlLbl val="0"/>
      </c:catAx>
      <c:valAx>
        <c:axId val="898609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0,,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86090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[Adidas Analysis.xlsx]Pivot Table!PivotTable11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800" b="0" i="0" u="none" strike="noStrike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u="none" strike="noStrike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Total Quantity Sold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800" b="0" i="0" u="none" strike="noStrike" kern="1200" spc="0" baseline="0" dirty="0" smtClean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'Pivot Table'!$V$2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rgbClr val="FFEDB3"/>
                </a:gs>
                <a:gs pos="100000">
                  <a:srgbClr val="BC8F00"/>
                </a:gs>
                <a:gs pos="65000">
                  <a:srgbClr val="FFC000"/>
                </a:gs>
              </a:gsLst>
              <a:lin ang="5400000" scaled="1"/>
            </a:gradFill>
            <a:ln>
              <a:noFill/>
            </a:ln>
            <a:effectLst/>
            <a:sp3d/>
          </c:spPr>
          <c:invertIfNegative val="0"/>
          <c:cat>
            <c:strRef>
              <c:f>'Pivot Table'!$U$3:$U$8</c:f>
              <c:strCache>
                <c:ptCount val="6"/>
                <c:pt idx="0">
                  <c:v>Men's Apparel</c:v>
                </c:pt>
                <c:pt idx="1">
                  <c:v>Men's Athletic Footwear</c:v>
                </c:pt>
                <c:pt idx="2">
                  <c:v>Men's Street Footwear</c:v>
                </c:pt>
                <c:pt idx="3">
                  <c:v>Women's Apparel</c:v>
                </c:pt>
                <c:pt idx="4">
                  <c:v>Women's Athletic Footwear</c:v>
                </c:pt>
                <c:pt idx="5">
                  <c:v>Women's Street Footwear</c:v>
                </c:pt>
              </c:strCache>
            </c:strRef>
          </c:cat>
          <c:val>
            <c:numRef>
              <c:f>'Pivot Table'!$V$3:$V$8</c:f>
              <c:numCache>
                <c:formatCode>0,"K"</c:formatCode>
                <c:ptCount val="6"/>
                <c:pt idx="0">
                  <c:v>306683</c:v>
                </c:pt>
                <c:pt idx="1">
                  <c:v>435526</c:v>
                </c:pt>
                <c:pt idx="2">
                  <c:v>593320</c:v>
                </c:pt>
                <c:pt idx="3">
                  <c:v>433827</c:v>
                </c:pt>
                <c:pt idx="4">
                  <c:v>317236</c:v>
                </c:pt>
                <c:pt idx="5">
                  <c:v>392269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9B-4E2D-8287-262D05A606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98611967"/>
        <c:axId val="898612447"/>
        <c:axId val="0"/>
      </c:bar3DChart>
      <c:catAx>
        <c:axId val="898611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8612447"/>
        <c:crosses val="autoZero"/>
        <c:auto val="1"/>
        <c:lblAlgn val="ctr"/>
        <c:lblOffset val="100"/>
        <c:noMultiLvlLbl val="0"/>
      </c:catAx>
      <c:valAx>
        <c:axId val="898612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,&quot;K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8611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[Adidas Analysis.xlsx]Pivot Table!PivotTable6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800" b="0" i="0" u="none" strike="noStrike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u="none" strike="noStrike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Retailer By No OF Product Sold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800" b="0" i="0" u="none" strike="noStrike" kern="1200" spc="0" baseline="0" dirty="0" smtClean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'Pivot Table'!$X$16:$X$17</c:f>
              <c:strCache>
                <c:ptCount val="1"/>
                <c:pt idx="0">
                  <c:v>Men's Apparel</c:v>
                </c:pt>
              </c:strCache>
            </c:strRef>
          </c:tx>
          <c:spPr>
            <a:ln w="41275" cap="rnd">
              <a:solidFill>
                <a:srgbClr val="C9A6E4"/>
              </a:solidFill>
              <a:round/>
            </a:ln>
            <a:effectLst/>
          </c:spPr>
          <c:marker>
            <c:symbol val="none"/>
          </c:marker>
          <c:cat>
            <c:strRef>
              <c:f>'Pivot Table'!$W$18:$W$23</c:f>
              <c:strCache>
                <c:ptCount val="6"/>
                <c:pt idx="0">
                  <c:v>Amazon</c:v>
                </c:pt>
                <c:pt idx="1">
                  <c:v>Foot Locker</c:v>
                </c:pt>
                <c:pt idx="2">
                  <c:v>Kohl's</c:v>
                </c:pt>
                <c:pt idx="3">
                  <c:v>Sports Direct</c:v>
                </c:pt>
                <c:pt idx="4">
                  <c:v>Walmart</c:v>
                </c:pt>
                <c:pt idx="5">
                  <c:v>West Gear</c:v>
                </c:pt>
              </c:strCache>
            </c:strRef>
          </c:cat>
          <c:val>
            <c:numRef>
              <c:f>'Pivot Table'!$X$18:$X$23</c:f>
              <c:numCache>
                <c:formatCode>General</c:formatCode>
                <c:ptCount val="6"/>
                <c:pt idx="0">
                  <c:v>10474770</c:v>
                </c:pt>
                <c:pt idx="1">
                  <c:v>29508995</c:v>
                </c:pt>
                <c:pt idx="2">
                  <c:v>14164965</c:v>
                </c:pt>
                <c:pt idx="3">
                  <c:v>24825286</c:v>
                </c:pt>
                <c:pt idx="4">
                  <c:v>11490680</c:v>
                </c:pt>
                <c:pt idx="5">
                  <c:v>33263936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24-4F00-AFAF-AD59491BF103}"/>
            </c:ext>
          </c:extLst>
        </c:ser>
        <c:ser>
          <c:idx val="1"/>
          <c:order val="1"/>
          <c:tx>
            <c:strRef>
              <c:f>'Pivot Table'!$Y$16:$Y$17</c:f>
              <c:strCache>
                <c:ptCount val="1"/>
                <c:pt idx="0">
                  <c:v>Men's Athletic Footwear</c:v>
                </c:pt>
              </c:strCache>
            </c:strRef>
          </c:tx>
          <c:spPr>
            <a:ln w="412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'Pivot Table'!$W$18:$W$23</c:f>
              <c:strCache>
                <c:ptCount val="6"/>
                <c:pt idx="0">
                  <c:v>Amazon</c:v>
                </c:pt>
                <c:pt idx="1">
                  <c:v>Foot Locker</c:v>
                </c:pt>
                <c:pt idx="2">
                  <c:v>Kohl's</c:v>
                </c:pt>
                <c:pt idx="3">
                  <c:v>Sports Direct</c:v>
                </c:pt>
                <c:pt idx="4">
                  <c:v>Walmart</c:v>
                </c:pt>
                <c:pt idx="5">
                  <c:v>West Gear</c:v>
                </c:pt>
              </c:strCache>
            </c:strRef>
          </c:cat>
          <c:val>
            <c:numRef>
              <c:f>'Pivot Table'!$Y$18:$Y$23</c:f>
              <c:numCache>
                <c:formatCode>General</c:formatCode>
                <c:ptCount val="6"/>
                <c:pt idx="0">
                  <c:v>12011959</c:v>
                </c:pt>
                <c:pt idx="1">
                  <c:v>36480415</c:v>
                </c:pt>
                <c:pt idx="2">
                  <c:v>17885316</c:v>
                </c:pt>
                <c:pt idx="3">
                  <c:v>30889734</c:v>
                </c:pt>
                <c:pt idx="4">
                  <c:v>13600404</c:v>
                </c:pt>
                <c:pt idx="5">
                  <c:v>42805852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F24-4F00-AFAF-AD59491BF103}"/>
            </c:ext>
          </c:extLst>
        </c:ser>
        <c:ser>
          <c:idx val="2"/>
          <c:order val="2"/>
          <c:tx>
            <c:strRef>
              <c:f>'Pivot Table'!$Z$16:$Z$17</c:f>
              <c:strCache>
                <c:ptCount val="1"/>
                <c:pt idx="0">
                  <c:v>Men's Street Footwear</c:v>
                </c:pt>
              </c:strCache>
            </c:strRef>
          </c:tx>
          <c:spPr>
            <a:ln w="41275" cap="rnd">
              <a:solidFill>
                <a:srgbClr val="8A3CC4"/>
              </a:solidFill>
              <a:round/>
            </a:ln>
            <a:effectLst/>
          </c:spPr>
          <c:marker>
            <c:symbol val="none"/>
          </c:marker>
          <c:cat>
            <c:strRef>
              <c:f>'Pivot Table'!$W$18:$W$23</c:f>
              <c:strCache>
                <c:ptCount val="6"/>
                <c:pt idx="0">
                  <c:v>Amazon</c:v>
                </c:pt>
                <c:pt idx="1">
                  <c:v>Foot Locker</c:v>
                </c:pt>
                <c:pt idx="2">
                  <c:v>Kohl's</c:v>
                </c:pt>
                <c:pt idx="3">
                  <c:v>Sports Direct</c:v>
                </c:pt>
                <c:pt idx="4">
                  <c:v>Walmart</c:v>
                </c:pt>
                <c:pt idx="5">
                  <c:v>West Gear</c:v>
                </c:pt>
              </c:strCache>
            </c:strRef>
          </c:cat>
          <c:val>
            <c:numRef>
              <c:f>'Pivot Table'!$Z$18:$Z$23</c:f>
              <c:numCache>
                <c:formatCode>General</c:formatCode>
                <c:ptCount val="6"/>
                <c:pt idx="0">
                  <c:v>22161652</c:v>
                </c:pt>
                <c:pt idx="1">
                  <c:v>57481575</c:v>
                </c:pt>
                <c:pt idx="2">
                  <c:v>22421073</c:v>
                </c:pt>
                <c:pt idx="3">
                  <c:v>38672270</c:v>
                </c:pt>
                <c:pt idx="4">
                  <c:v>14924255</c:v>
                </c:pt>
                <c:pt idx="5">
                  <c:v>53165419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F24-4F00-AFAF-AD59491BF103}"/>
            </c:ext>
          </c:extLst>
        </c:ser>
        <c:ser>
          <c:idx val="3"/>
          <c:order val="3"/>
          <c:tx>
            <c:strRef>
              <c:f>'Pivot Table'!$AA$16:$AA$17</c:f>
              <c:strCache>
                <c:ptCount val="1"/>
                <c:pt idx="0">
                  <c:v>Women's Apparel</c:v>
                </c:pt>
              </c:strCache>
            </c:strRef>
          </c:tx>
          <c:spPr>
            <a:ln w="41275" cap="rnd">
              <a:solidFill>
                <a:srgbClr val="FFD85B"/>
              </a:solidFill>
              <a:round/>
            </a:ln>
            <a:effectLst/>
          </c:spPr>
          <c:marker>
            <c:symbol val="none"/>
          </c:marker>
          <c:cat>
            <c:strRef>
              <c:f>'Pivot Table'!$W$18:$W$23</c:f>
              <c:strCache>
                <c:ptCount val="6"/>
                <c:pt idx="0">
                  <c:v>Amazon</c:v>
                </c:pt>
                <c:pt idx="1">
                  <c:v>Foot Locker</c:v>
                </c:pt>
                <c:pt idx="2">
                  <c:v>Kohl's</c:v>
                </c:pt>
                <c:pt idx="3">
                  <c:v>Sports Direct</c:v>
                </c:pt>
                <c:pt idx="4">
                  <c:v>Walmart</c:v>
                </c:pt>
                <c:pt idx="5">
                  <c:v>West Gear</c:v>
                </c:pt>
              </c:strCache>
            </c:strRef>
          </c:cat>
          <c:val>
            <c:numRef>
              <c:f>'Pivot Table'!$AA$18:$AA$23</c:f>
              <c:numCache>
                <c:formatCode>General</c:formatCode>
                <c:ptCount val="6"/>
                <c:pt idx="0">
                  <c:v>15710639</c:v>
                </c:pt>
                <c:pt idx="1">
                  <c:v>43296114</c:v>
                </c:pt>
                <c:pt idx="2">
                  <c:v>20315239</c:v>
                </c:pt>
                <c:pt idx="3">
                  <c:v>37113257</c:v>
                </c:pt>
                <c:pt idx="4">
                  <c:v>15316099</c:v>
                </c:pt>
                <c:pt idx="5">
                  <c:v>47287512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F24-4F00-AFAF-AD59491BF103}"/>
            </c:ext>
          </c:extLst>
        </c:ser>
        <c:ser>
          <c:idx val="4"/>
          <c:order val="4"/>
          <c:tx>
            <c:strRef>
              <c:f>'Pivot Table'!$AB$16:$AB$17</c:f>
              <c:strCache>
                <c:ptCount val="1"/>
                <c:pt idx="0">
                  <c:v>Women's Athletic Footwear</c:v>
                </c:pt>
              </c:strCache>
            </c:strRef>
          </c:tx>
          <c:spPr>
            <a:ln w="412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'Pivot Table'!$W$18:$W$23</c:f>
              <c:strCache>
                <c:ptCount val="6"/>
                <c:pt idx="0">
                  <c:v>Amazon</c:v>
                </c:pt>
                <c:pt idx="1">
                  <c:v>Foot Locker</c:v>
                </c:pt>
                <c:pt idx="2">
                  <c:v>Kohl's</c:v>
                </c:pt>
                <c:pt idx="3">
                  <c:v>Sports Direct</c:v>
                </c:pt>
                <c:pt idx="4">
                  <c:v>Walmart</c:v>
                </c:pt>
                <c:pt idx="5">
                  <c:v>West Gear</c:v>
                </c:pt>
              </c:strCache>
            </c:strRef>
          </c:cat>
          <c:val>
            <c:numRef>
              <c:f>'Pivot Table'!$AB$18:$AB$23</c:f>
              <c:numCache>
                <c:formatCode>General</c:formatCode>
                <c:ptCount val="6"/>
                <c:pt idx="0">
                  <c:v>7935255</c:v>
                </c:pt>
                <c:pt idx="1">
                  <c:v>24239624</c:v>
                </c:pt>
                <c:pt idx="2">
                  <c:v>12493869</c:v>
                </c:pt>
                <c:pt idx="3">
                  <c:v>23145288</c:v>
                </c:pt>
                <c:pt idx="4">
                  <c:v>8762792</c:v>
                </c:pt>
                <c:pt idx="5">
                  <c:v>30055068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F24-4F00-AFAF-AD59491BF103}"/>
            </c:ext>
          </c:extLst>
        </c:ser>
        <c:ser>
          <c:idx val="5"/>
          <c:order val="5"/>
          <c:tx>
            <c:strRef>
              <c:f>'Pivot Table'!$AC$16:$AC$17</c:f>
              <c:strCache>
                <c:ptCount val="1"/>
                <c:pt idx="0">
                  <c:v>Women's Street Footwear</c:v>
                </c:pt>
              </c:strCache>
            </c:strRef>
          </c:tx>
          <c:spPr>
            <a:ln w="412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'Pivot Table'!$W$18:$W$23</c:f>
              <c:strCache>
                <c:ptCount val="6"/>
                <c:pt idx="0">
                  <c:v>Amazon</c:v>
                </c:pt>
                <c:pt idx="1">
                  <c:v>Foot Locker</c:v>
                </c:pt>
                <c:pt idx="2">
                  <c:v>Kohl's</c:v>
                </c:pt>
                <c:pt idx="3">
                  <c:v>Sports Direct</c:v>
                </c:pt>
                <c:pt idx="4">
                  <c:v>Walmart</c:v>
                </c:pt>
                <c:pt idx="5">
                  <c:v>West Gear</c:v>
                </c:pt>
              </c:strCache>
            </c:strRef>
          </c:cat>
          <c:val>
            <c:numRef>
              <c:f>'Pivot Table'!$AC$18:$AC$23</c:f>
              <c:numCache>
                <c:formatCode>General</c:formatCode>
                <c:ptCount val="6"/>
                <c:pt idx="0">
                  <c:v>9404637</c:v>
                </c:pt>
                <c:pt idx="1">
                  <c:v>29087997</c:v>
                </c:pt>
                <c:pt idx="2">
                  <c:v>14834291</c:v>
                </c:pt>
                <c:pt idx="3">
                  <c:v>27825162</c:v>
                </c:pt>
                <c:pt idx="4">
                  <c:v>10464180</c:v>
                </c:pt>
                <c:pt idx="5">
                  <c:v>36386546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F24-4F00-AFAF-AD59491BF1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97329711"/>
        <c:axId val="1797353231"/>
      </c:lineChart>
      <c:catAx>
        <c:axId val="179732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7353231"/>
        <c:crosses val="autoZero"/>
        <c:auto val="1"/>
        <c:lblAlgn val="ctr"/>
        <c:lblOffset val="100"/>
        <c:noMultiLvlLbl val="0"/>
      </c:catAx>
      <c:valAx>
        <c:axId val="17973532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7329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[Adidas Analysis.xlsx]Pivot Table!PivotTable8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2400" b="0" i="0" u="none" strike="noStrike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400" b="0" i="0" u="none" strike="noStrike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Monthly Growth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2400" b="0" i="0" u="none" strike="noStrike" kern="1200" spc="0" baseline="0" dirty="0" smtClean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1174106502081251E-2"/>
              <c:y val="-8.096743034954904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089427209714187E-2"/>
              <c:y val="-5.644296362152607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3764948141350281E-2"/>
              <c:y val="9.560873009221586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089427209714187E-2"/>
              <c:y val="-4.663317693031691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6520125183786553E-2"/>
              <c:y val="-0.1847799186514197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0.10556770701759806"/>
              <c:y val="5.994593134300725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7.6716188291826623E-2"/>
              <c:y val="-0.2039741029647080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4.8852890876740752E-2"/>
              <c:y val="0.1175284842828724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1174106502081251E-2"/>
              <c:y val="-8.096743034954904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089427209714187E-2"/>
              <c:y val="-5.644296362152607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3764948141350281E-2"/>
              <c:y val="9.560873009221586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089427209714187E-2"/>
              <c:y val="-4.663317693031691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6520125183786553E-2"/>
              <c:y val="-0.1847799186514197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0.10556770701759806"/>
              <c:y val="5.994593134300725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7.6716188291826623E-2"/>
              <c:y val="-0.2039741029647080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4.8852890876740752E-2"/>
              <c:y val="0.1175284842828724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1174182337871905E-2"/>
              <c:y val="-0.1663741309672239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0894215351642723E-2"/>
              <c:y val="-9.080001893696022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8699944186068768E-2"/>
              <c:y val="-0.1792477968875753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0894215351642723E-2"/>
              <c:y val="-9.8169201739495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6520125183786553E-2"/>
              <c:y val="-0.1847799186514197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4.9827639674605448E-2"/>
              <c:y val="-0.1471268356290274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8988884473138714E-2"/>
              <c:y val="0.2770247330226769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3934278215055344E-2"/>
              <c:y val="-0.2935472799038956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9740847083587491E-2"/>
              <c:y val="0.3004957425655523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0478406549153691E-2"/>
              <c:y val="0.3176742707579517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1.8286789486561868E-2"/>
              <c:y val="-0.111788934052036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1174182337871905E-2"/>
              <c:y val="-0.1663741309672239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9740847083587491E-2"/>
              <c:y val="0.3004957425655523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0894215351642723E-2"/>
              <c:y val="-9.080001893696022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8699944186068768E-2"/>
              <c:y val="-0.1792477968875753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0478406549153691E-2"/>
              <c:y val="0.3176742707579517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0894215351642723E-2"/>
              <c:y val="-9.8169201739495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6520125183786553E-2"/>
              <c:y val="-0.1847799186514197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4.9827639674605448E-2"/>
              <c:y val="-0.1471268356290274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8988884473138714E-2"/>
              <c:y val="0.2770247330226769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3934278215055344E-2"/>
              <c:y val="-0.2935472799038956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1.8286789486561868E-2"/>
              <c:y val="-0.111788934052036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1174182337871905E-2"/>
              <c:y val="-0.1663741309672239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9740847083587491E-2"/>
              <c:y val="0.3004957425655523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0894215351642723E-2"/>
              <c:y val="-9.080001893696022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8699944186068768E-2"/>
              <c:y val="-0.1792477968875753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0478406549153691E-2"/>
              <c:y val="0.3176742707579517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6.0894215351642723E-2"/>
              <c:y val="-9.8169201739495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6520125183786553E-2"/>
              <c:y val="-0.1847799186514197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4.9827639674605448E-2"/>
              <c:y val="-0.1471268356290274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8988884473138714E-2"/>
              <c:y val="0.2770247330226769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5.3934278215055344E-2"/>
              <c:y val="-0.2935472799038956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34925" cap="rnd">
            <a:solidFill>
              <a:srgbClr val="FFC000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1.8286789486561868E-2"/>
              <c:y val="-0.111788934052036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1.697499966938509E-2"/>
          <c:y val="0.14689044094091691"/>
          <c:w val="0.98302500033061491"/>
          <c:h val="0.68272846667874576"/>
        </c:manualLayout>
      </c:layout>
      <c:lineChart>
        <c:grouping val="standard"/>
        <c:varyColors val="0"/>
        <c:ser>
          <c:idx val="0"/>
          <c:order val="0"/>
          <c:tx>
            <c:strRef>
              <c:f>'Pivot Table'!$O$2</c:f>
              <c:strCache>
                <c:ptCount val="1"/>
                <c:pt idx="0">
                  <c:v>Total</c:v>
                </c:pt>
              </c:strCache>
            </c:strRef>
          </c:tx>
          <c:spPr>
            <a:ln w="44450" cap="rnd">
              <a:solidFill>
                <a:srgbClr val="8A3CC4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44450" cap="rnd">
                <a:solidFill>
                  <a:srgbClr val="8A3CC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1C05-491E-A9FD-E4512114EC12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rgbClr val="8A3CC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05-491E-A9FD-E4512114EC12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44450" cap="rnd">
                <a:solidFill>
                  <a:srgbClr val="8A3CC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1C05-491E-A9FD-E4512114EC12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44450" cap="rnd">
                <a:solidFill>
                  <a:srgbClr val="8A3CC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1C05-491E-A9FD-E4512114EC12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44450" cap="rnd">
                <a:solidFill>
                  <a:srgbClr val="8A3CC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1C05-491E-A9FD-E4512114EC12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44450" cap="rnd">
                <a:solidFill>
                  <a:srgbClr val="8A3CC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1C05-491E-A9FD-E4512114EC12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44450" cap="rnd">
                <a:solidFill>
                  <a:srgbClr val="8A3CC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1C05-491E-A9FD-E4512114EC12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44450" cap="rnd">
                <a:solidFill>
                  <a:srgbClr val="8A3CC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1C05-491E-A9FD-E4512114EC12}"/>
              </c:ext>
            </c:extLst>
          </c:dPt>
          <c:dPt>
            <c:idx val="9"/>
            <c:marker>
              <c:symbol val="none"/>
            </c:marker>
            <c:bubble3D val="0"/>
            <c:spPr>
              <a:ln w="44450" cap="rnd">
                <a:solidFill>
                  <a:srgbClr val="8A3CC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1C05-491E-A9FD-E4512114EC12}"/>
              </c:ext>
            </c:extLst>
          </c:dPt>
          <c:dPt>
            <c:idx val="10"/>
            <c:marker>
              <c:symbol val="none"/>
            </c:marker>
            <c:bubble3D val="0"/>
            <c:spPr>
              <a:ln w="44450" cap="rnd">
                <a:solidFill>
                  <a:srgbClr val="8A3CC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1C05-491E-A9FD-E4512114EC12}"/>
              </c:ext>
            </c:extLst>
          </c:dPt>
          <c:dPt>
            <c:idx val="11"/>
            <c:marker>
              <c:symbol val="none"/>
            </c:marker>
            <c:bubble3D val="0"/>
            <c:spPr>
              <a:ln w="44450" cap="rnd">
                <a:solidFill>
                  <a:srgbClr val="8A3CC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1C05-491E-A9FD-E4512114EC12}"/>
              </c:ext>
            </c:extLst>
          </c:dPt>
          <c:dLbls>
            <c:dLbl>
              <c:idx val="1"/>
              <c:layout>
                <c:manualLayout>
                  <c:x val="-6.1174182337871905E-2"/>
                  <c:y val="-0.1663741309672239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C05-491E-A9FD-E4512114EC12}"/>
                </c:ext>
              </c:extLst>
            </c:dLbl>
            <c:dLbl>
              <c:idx val="2"/>
              <c:layout>
                <c:manualLayout>
                  <c:x val="-5.9740847083587491E-2"/>
                  <c:y val="0.3004957425655523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C05-491E-A9FD-E4512114EC12}"/>
                </c:ext>
              </c:extLst>
            </c:dLbl>
            <c:dLbl>
              <c:idx val="3"/>
              <c:layout>
                <c:manualLayout>
                  <c:x val="-6.0894215351642723E-2"/>
                  <c:y val="-9.080001893696022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C05-491E-A9FD-E4512114EC12}"/>
                </c:ext>
              </c:extLst>
            </c:dLbl>
            <c:dLbl>
              <c:idx val="4"/>
              <c:layout>
                <c:manualLayout>
                  <c:x val="-5.8699944186068768E-2"/>
                  <c:y val="-0.1792477968875753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C05-491E-A9FD-E4512114EC12}"/>
                </c:ext>
              </c:extLst>
            </c:dLbl>
            <c:dLbl>
              <c:idx val="5"/>
              <c:layout>
                <c:manualLayout>
                  <c:x val="-5.0478406549153691E-2"/>
                  <c:y val="0.3176742707579517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C05-491E-A9FD-E4512114EC12}"/>
                </c:ext>
              </c:extLst>
            </c:dLbl>
            <c:dLbl>
              <c:idx val="6"/>
              <c:layout>
                <c:manualLayout>
                  <c:x val="-6.0894215351642723E-2"/>
                  <c:y val="-9.81692017394950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C05-491E-A9FD-E4512114EC12}"/>
                </c:ext>
              </c:extLst>
            </c:dLbl>
            <c:dLbl>
              <c:idx val="7"/>
              <c:layout>
                <c:manualLayout>
                  <c:x val="-6.6588117779728936E-2"/>
                  <c:y val="0.1305538919826377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C05-491E-A9FD-E4512114EC12}"/>
                </c:ext>
              </c:extLst>
            </c:dLbl>
            <c:dLbl>
              <c:idx val="8"/>
              <c:layout>
                <c:manualLayout>
                  <c:x val="-5.8637173508479516E-2"/>
                  <c:y val="0.1892295157893761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1C05-491E-A9FD-E4512114EC12}"/>
                </c:ext>
              </c:extLst>
            </c:dLbl>
            <c:dLbl>
              <c:idx val="9"/>
              <c:layout>
                <c:manualLayout>
                  <c:x val="-5.8988884473138714E-2"/>
                  <c:y val="0.2770247330226769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C05-491E-A9FD-E4512114EC12}"/>
                </c:ext>
              </c:extLst>
            </c:dLbl>
            <c:dLbl>
              <c:idx val="10"/>
              <c:layout>
                <c:manualLayout>
                  <c:x val="-5.3934278215055344E-2"/>
                  <c:y val="-0.2935472799038956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C05-491E-A9FD-E4512114EC12}"/>
                </c:ext>
              </c:extLst>
            </c:dLbl>
            <c:dLbl>
              <c:idx val="11"/>
              <c:layout>
                <c:manualLayout>
                  <c:x val="-1.8286789486561868E-2"/>
                  <c:y val="-0.1117889340520360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C05-491E-A9FD-E4512114EC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Table'!$N$3:$N$14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'Pivot Table'!$O$3:$O$14</c:f>
              <c:numCache>
                <c:formatCode>0.00%</c:formatCode>
                <c:ptCount val="12"/>
                <c:pt idx="1">
                  <c:v>-5.1571934114767702E-2</c:v>
                </c:pt>
                <c:pt idx="2">
                  <c:v>-0.10037185689154628</c:v>
                </c:pt>
                <c:pt idx="3">
                  <c:v>0.2143355771358845</c:v>
                </c:pt>
                <c:pt idx="4">
                  <c:v>0.14140878732638171</c:v>
                </c:pt>
                <c:pt idx="5">
                  <c:v>4.4347086762995348E-2</c:v>
                </c:pt>
                <c:pt idx="6">
                  <c:v>0.20311240989803786</c:v>
                </c:pt>
                <c:pt idx="7">
                  <c:v>-0.12411306327725469</c:v>
                </c:pt>
                <c:pt idx="8">
                  <c:v>-0.1277204757528039</c:v>
                </c:pt>
                <c:pt idx="9">
                  <c:v>-0.16694610610453733</c:v>
                </c:pt>
                <c:pt idx="10">
                  <c:v>8.7121964503807672E-2</c:v>
                </c:pt>
                <c:pt idx="11">
                  <c:v>0.3250373839105285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1C05-491E-A9FD-E4512114EC1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459737904"/>
        <c:axId val="459738384"/>
      </c:lineChart>
      <c:dateAx>
        <c:axId val="459737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738384"/>
        <c:crosses val="autoZero"/>
        <c:auto val="0"/>
        <c:lblOffset val="100"/>
        <c:baseTimeUnit val="days"/>
      </c:dateAx>
      <c:valAx>
        <c:axId val="459738384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459737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[Adidas Analysis.xlsx]Pivot Table!PivotTable4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bg1"/>
                </a:solidFill>
              </a:rPr>
              <a:t>Trend</a:t>
            </a:r>
            <a:endParaRPr lang="en-IN" sz="24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4644864510268960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9715395872230913E-2"/>
          <c:y val="0.25514877887368304"/>
          <c:w val="0.94618559822374726"/>
          <c:h val="0.62164283161161782"/>
        </c:manualLayout>
      </c:layout>
      <c:lineChart>
        <c:grouping val="standard"/>
        <c:varyColors val="0"/>
        <c:ser>
          <c:idx val="0"/>
          <c:order val="0"/>
          <c:tx>
            <c:strRef>
              <c:f>'Pivot Table'!$W$32:$W$34</c:f>
              <c:strCache>
                <c:ptCount val="1"/>
                <c:pt idx="0">
                  <c:v>Apparel - 2020</c:v>
                </c:pt>
              </c:strCache>
            </c:strRef>
          </c:tx>
          <c:spPr>
            <a:ln w="41275" cap="rnd">
              <a:solidFill>
                <a:srgbClr val="8A3CC4"/>
              </a:solidFill>
              <a:round/>
            </a:ln>
            <a:effectLst/>
          </c:spPr>
          <c:marker>
            <c:symbol val="none"/>
          </c:marker>
          <c:cat>
            <c:strRef>
              <c:f>'Pivot Table'!$V$35:$V$46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'Pivot Table'!$W$35:$W$46</c:f>
              <c:numCache>
                <c:formatCode>General</c:formatCode>
                <c:ptCount val="12"/>
                <c:pt idx="0">
                  <c:v>51</c:v>
                </c:pt>
                <c:pt idx="1">
                  <c:v>33</c:v>
                </c:pt>
                <c:pt idx="2">
                  <c:v>43</c:v>
                </c:pt>
                <c:pt idx="3">
                  <c:v>46</c:v>
                </c:pt>
                <c:pt idx="4">
                  <c:v>35</c:v>
                </c:pt>
                <c:pt idx="5">
                  <c:v>20</c:v>
                </c:pt>
                <c:pt idx="6">
                  <c:v>35</c:v>
                </c:pt>
                <c:pt idx="7">
                  <c:v>46</c:v>
                </c:pt>
                <c:pt idx="8">
                  <c:v>34</c:v>
                </c:pt>
                <c:pt idx="9">
                  <c:v>28</c:v>
                </c:pt>
                <c:pt idx="10">
                  <c:v>32</c:v>
                </c:pt>
                <c:pt idx="11">
                  <c:v>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92-47E5-8324-5C7E23C889C0}"/>
            </c:ext>
          </c:extLst>
        </c:ser>
        <c:ser>
          <c:idx val="1"/>
          <c:order val="1"/>
          <c:tx>
            <c:strRef>
              <c:f>'Pivot Table'!$X$32:$X$34</c:f>
              <c:strCache>
                <c:ptCount val="1"/>
                <c:pt idx="0">
                  <c:v>Apparel - 2021</c:v>
                </c:pt>
              </c:strCache>
            </c:strRef>
          </c:tx>
          <c:spPr>
            <a:ln w="412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'Pivot Table'!$V$35:$V$46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'Pivot Table'!$X$35:$X$46</c:f>
              <c:numCache>
                <c:formatCode>General</c:formatCode>
                <c:ptCount val="12"/>
                <c:pt idx="0">
                  <c:v>236</c:v>
                </c:pt>
                <c:pt idx="1">
                  <c:v>218</c:v>
                </c:pt>
                <c:pt idx="2">
                  <c:v>223</c:v>
                </c:pt>
                <c:pt idx="3">
                  <c:v>239</c:v>
                </c:pt>
                <c:pt idx="4">
                  <c:v>242</c:v>
                </c:pt>
                <c:pt idx="5">
                  <c:v>222</c:v>
                </c:pt>
                <c:pt idx="6">
                  <c:v>224</c:v>
                </c:pt>
                <c:pt idx="7">
                  <c:v>238</c:v>
                </c:pt>
                <c:pt idx="8">
                  <c:v>244</c:v>
                </c:pt>
                <c:pt idx="9">
                  <c:v>240</c:v>
                </c:pt>
                <c:pt idx="10">
                  <c:v>230</c:v>
                </c:pt>
                <c:pt idx="11">
                  <c:v>223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492-47E5-8324-5C7E23C889C0}"/>
            </c:ext>
          </c:extLst>
        </c:ser>
        <c:ser>
          <c:idx val="2"/>
          <c:order val="2"/>
          <c:tx>
            <c:strRef>
              <c:f>'Pivot Table'!$Z$32:$Z$34</c:f>
              <c:strCache>
                <c:ptCount val="1"/>
                <c:pt idx="0">
                  <c:v>Footwear - 2020</c:v>
                </c:pt>
              </c:strCache>
            </c:strRef>
          </c:tx>
          <c:spPr>
            <a:ln w="412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'Pivot Table'!$V$35:$V$46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'Pivot Table'!$Z$35:$Z$46</c:f>
              <c:numCache>
                <c:formatCode>General</c:formatCode>
                <c:ptCount val="12"/>
                <c:pt idx="0">
                  <c:v>99</c:v>
                </c:pt>
                <c:pt idx="1">
                  <c:v>81</c:v>
                </c:pt>
                <c:pt idx="2">
                  <c:v>88</c:v>
                </c:pt>
                <c:pt idx="3">
                  <c:v>84</c:v>
                </c:pt>
                <c:pt idx="4">
                  <c:v>60</c:v>
                </c:pt>
                <c:pt idx="5">
                  <c:v>40</c:v>
                </c:pt>
                <c:pt idx="6">
                  <c:v>69</c:v>
                </c:pt>
                <c:pt idx="7">
                  <c:v>93</c:v>
                </c:pt>
                <c:pt idx="8">
                  <c:v>62</c:v>
                </c:pt>
                <c:pt idx="9">
                  <c:v>58</c:v>
                </c:pt>
                <c:pt idx="10">
                  <c:v>73</c:v>
                </c:pt>
                <c:pt idx="11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492-47E5-8324-5C7E23C889C0}"/>
            </c:ext>
          </c:extLst>
        </c:ser>
        <c:ser>
          <c:idx val="3"/>
          <c:order val="3"/>
          <c:tx>
            <c:strRef>
              <c:f>'Pivot Table'!$AA$32:$AA$34</c:f>
              <c:strCache>
                <c:ptCount val="1"/>
                <c:pt idx="0">
                  <c:v>Footwear - 2021</c:v>
                </c:pt>
              </c:strCache>
            </c:strRef>
          </c:tx>
          <c:spPr>
            <a:ln w="41275" cap="rnd">
              <a:solidFill>
                <a:srgbClr val="FFD85B"/>
              </a:solidFill>
              <a:round/>
            </a:ln>
            <a:effectLst/>
          </c:spPr>
          <c:marker>
            <c:symbol val="none"/>
          </c:marker>
          <c:cat>
            <c:strRef>
              <c:f>'Pivot Table'!$V$35:$V$46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'Pivot Table'!$AA$35:$AA$46</c:f>
              <c:numCache>
                <c:formatCode>General</c:formatCode>
                <c:ptCount val="12"/>
                <c:pt idx="0">
                  <c:v>475</c:v>
                </c:pt>
                <c:pt idx="1">
                  <c:v>444</c:v>
                </c:pt>
                <c:pt idx="2">
                  <c:v>448</c:v>
                </c:pt>
                <c:pt idx="3">
                  <c:v>472</c:v>
                </c:pt>
                <c:pt idx="4">
                  <c:v>483</c:v>
                </c:pt>
                <c:pt idx="5">
                  <c:v>447</c:v>
                </c:pt>
                <c:pt idx="6">
                  <c:v>446</c:v>
                </c:pt>
                <c:pt idx="7">
                  <c:v>476</c:v>
                </c:pt>
                <c:pt idx="8">
                  <c:v>484</c:v>
                </c:pt>
                <c:pt idx="9">
                  <c:v>488</c:v>
                </c:pt>
                <c:pt idx="10">
                  <c:v>460</c:v>
                </c:pt>
                <c:pt idx="11">
                  <c:v>444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492-47E5-8324-5C7E23C889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59018847"/>
        <c:axId val="1859016927"/>
      </c:lineChart>
      <c:catAx>
        <c:axId val="1859018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5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9016927"/>
        <c:crosses val="autoZero"/>
        <c:auto val="1"/>
        <c:lblAlgn val="ctr"/>
        <c:lblOffset val="100"/>
        <c:noMultiLvlLbl val="0"/>
      </c:catAx>
      <c:valAx>
        <c:axId val="18590169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9018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9662189029621036"/>
          <c:y val="0.171604504240883"/>
          <c:w val="0.61444648534086899"/>
          <c:h val="0.109635614575416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[Adidas Analysis.xlsx]Pivot Table!PivotTable12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2400" b="0" i="0" u="none" strike="noStrike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400" b="0" i="0" u="none" strike="noStrike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Sales By Year</a:t>
            </a:r>
          </a:p>
        </c:rich>
      </c:tx>
      <c:layout>
        <c:manualLayout>
          <c:xMode val="edge"/>
          <c:yMode val="edge"/>
          <c:x val="0.350198969255223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2400" b="0" i="0" u="none" strike="noStrike" kern="1200" spc="0" baseline="0" dirty="0" smtClean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8429489413481032E-2"/>
          <c:y val="0.19840805534743794"/>
          <c:w val="0.92157051058651895"/>
          <c:h val="0.590912513920582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'Pivot Table'!$P$31:$P$32</c:f>
              <c:strCache>
                <c:ptCount val="1"/>
                <c:pt idx="0">
                  <c:v>2020</c:v>
                </c:pt>
              </c:strCache>
            </c:strRef>
          </c:tx>
          <c:spPr>
            <a:gradFill>
              <a:gsLst>
                <a:gs pos="0">
                  <a:srgbClr val="C9A6E4"/>
                </a:gs>
                <a:gs pos="100000">
                  <a:srgbClr val="8A3CC4"/>
                </a:gs>
                <a:gs pos="22000">
                  <a:srgbClr val="8A3CC4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cat>
            <c:strRef>
              <c:f>'Pivot Table'!$O$33:$O$44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'Pivot Table'!$P$33:$P$44</c:f>
              <c:numCache>
                <c:formatCode>00,,"M"</c:formatCode>
                <c:ptCount val="12"/>
                <c:pt idx="0">
                  <c:v>16253746</c:v>
                </c:pt>
                <c:pt idx="1">
                  <c:v>14997988</c:v>
                </c:pt>
                <c:pt idx="2">
                  <c:v>17660577</c:v>
                </c:pt>
                <c:pt idx="3">
                  <c:v>24607006</c:v>
                </c:pt>
                <c:pt idx="4">
                  <c:v>16918014</c:v>
                </c:pt>
                <c:pt idx="5">
                  <c:v>8829819</c:v>
                </c:pt>
                <c:pt idx="6">
                  <c:v>17146013</c:v>
                </c:pt>
                <c:pt idx="7">
                  <c:v>19877980</c:v>
                </c:pt>
                <c:pt idx="8">
                  <c:v>18304436</c:v>
                </c:pt>
                <c:pt idx="9">
                  <c:v>10836269</c:v>
                </c:pt>
                <c:pt idx="10">
                  <c:v>8622300</c:v>
                </c:pt>
                <c:pt idx="11">
                  <c:v>8026527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C9-4EF5-AFD0-385BF3D207F1}"/>
            </c:ext>
          </c:extLst>
        </c:ser>
        <c:ser>
          <c:idx val="1"/>
          <c:order val="1"/>
          <c:tx>
            <c:strRef>
              <c:f>'Pivot Table'!$Q$31:$Q$32</c:f>
              <c:strCache>
                <c:ptCount val="1"/>
                <c:pt idx="0">
                  <c:v>2021</c:v>
                </c:pt>
              </c:strCache>
            </c:strRef>
          </c:tx>
          <c:spPr>
            <a:gradFill>
              <a:gsLst>
                <a:gs pos="0">
                  <a:srgbClr val="FFEDB3"/>
                </a:gs>
                <a:gs pos="100000">
                  <a:srgbClr val="BC8F00"/>
                </a:gs>
                <a:gs pos="22000">
                  <a:srgbClr val="FFC000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cat>
            <c:strRef>
              <c:f>'Pivot Table'!$O$33:$O$44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'Pivot Table'!$Q$33:$Q$44</c:f>
              <c:numCache>
                <c:formatCode>00,,"M"</c:formatCode>
                <c:ptCount val="12"/>
                <c:pt idx="0">
                  <c:v>55225396</c:v>
                </c:pt>
                <c:pt idx="1">
                  <c:v>46102165</c:v>
                </c:pt>
                <c:pt idx="2">
                  <c:v>39148532</c:v>
                </c:pt>
                <c:pt idx="3">
                  <c:v>47732964</c:v>
                </c:pt>
                <c:pt idx="4">
                  <c:v>63589681</c:v>
                </c:pt>
                <c:pt idx="5">
                  <c:v>65917553</c:v>
                </c:pt>
                <c:pt idx="6">
                  <c:v>78334681</c:v>
                </c:pt>
                <c:pt idx="7">
                  <c:v>72288221</c:v>
                </c:pt>
                <c:pt idx="8">
                  <c:v>59357023</c:v>
                </c:pt>
                <c:pt idx="9">
                  <c:v>53074764</c:v>
                </c:pt>
                <c:pt idx="10">
                  <c:v>59235040</c:v>
                </c:pt>
                <c:pt idx="11">
                  <c:v>77815430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C9-4EF5-AFD0-385BF3D207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8610527"/>
        <c:axId val="898611007"/>
      </c:barChart>
      <c:catAx>
        <c:axId val="898610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5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8611007"/>
        <c:crosses val="autoZero"/>
        <c:auto val="1"/>
        <c:lblAlgn val="ctr"/>
        <c:lblOffset val="100"/>
        <c:noMultiLvlLbl val="0"/>
      </c:catAx>
      <c:valAx>
        <c:axId val="898611007"/>
        <c:scaling>
          <c:orientation val="minMax"/>
        </c:scaling>
        <c:delete val="0"/>
        <c:axPos val="l"/>
        <c:numFmt formatCode="00,,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8610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975855279319363"/>
          <c:y val="0.10987241348861974"/>
          <c:w val="0.20482894413612726"/>
          <c:h val="7.6899496865635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674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55286-E393-B608-50C9-3959FD23C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B1B724-CCF4-1498-98DC-CB75D566E4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4389D0-1FEC-22A5-FD26-1E4C1AA46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8681-1BF6-1C88-BA59-F8F9F1082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59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chart" Target="../charts/chart1.xml"/><Relationship Id="rId10" Type="http://schemas.openxmlformats.org/officeDocument/2006/relationships/image" Target="../media/image14.sv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4.xml"/><Relationship Id="rId5" Type="http://schemas.openxmlformats.org/officeDocument/2006/relationships/image" Target="../media/image4.png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Adidas Sales Performance Analysis-EXCEL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Unlocking Growth: Data-Driven Insights for Marketing, Distribution, and Outlet Strategy.</a:t>
            </a:r>
            <a:endParaRPr lang="en-US" sz="1750" dirty="0"/>
          </a:p>
        </p:txBody>
      </p:sp>
      <p:pic>
        <p:nvPicPr>
          <p:cNvPr id="5" name="Picture 4" descr="A black rectangular object with white text&#10;&#10;AI-generated content may be incorrect.">
            <a:extLst>
              <a:ext uri="{FF2B5EF4-FFF2-40B4-BE49-F238E27FC236}">
                <a16:creationId xmlns:a16="http://schemas.microsoft.com/office/drawing/2014/main" id="{5347CDD7-169D-60CD-A239-3F817D6B0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397" y="7514422"/>
            <a:ext cx="1991003" cy="704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A36226-C5CE-0964-F69D-BD2171254272}"/>
              </a:ext>
            </a:extLst>
          </p:cNvPr>
          <p:cNvSpPr txBox="1"/>
          <p:nvPr/>
        </p:nvSpPr>
        <p:spPr>
          <a:xfrm>
            <a:off x="10273797" y="6426488"/>
            <a:ext cx="3696629" cy="117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8A3CC4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-Suman Saha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8A3CC4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	         Data Analyst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8A3CC4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	         08-08-2025</a:t>
            </a:r>
            <a:endParaRPr lang="en-US" dirty="0">
              <a:solidFill>
                <a:srgbClr val="8A3CC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D1F1B-F624-E2E1-F1E8-A3896FC60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5C7AD03B-EA0D-CADB-6819-F15A5274932B}"/>
              </a:ext>
            </a:extLst>
          </p:cNvPr>
          <p:cNvSpPr/>
          <p:nvPr/>
        </p:nvSpPr>
        <p:spPr>
          <a:xfrm>
            <a:off x="793790" y="480774"/>
            <a:ext cx="59776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Dashboard</a:t>
            </a:r>
            <a:endParaRPr lang="en-US" sz="445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A2FEC7-D0F1-5A6E-FB7B-444C88FB5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9675" y="7518695"/>
            <a:ext cx="1990725" cy="704850"/>
          </a:xfrm>
          <a:prstGeom prst="rect">
            <a:avLst/>
          </a:prstGeom>
        </p:spPr>
      </p:pic>
      <p:pic>
        <p:nvPicPr>
          <p:cNvPr id="33" name="Picture 3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80415A-73A4-1D80-0E93-49F90C453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311924"/>
            <a:ext cx="12889124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19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377" y="422434"/>
            <a:ext cx="1915716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Recommendations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536377" y="815102"/>
            <a:ext cx="5910501" cy="478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Actionable Strategies for Growth</a:t>
            </a:r>
            <a:endParaRPr lang="en-US" sz="3000" dirty="0"/>
          </a:p>
        </p:txBody>
      </p:sp>
      <p:sp>
        <p:nvSpPr>
          <p:cNvPr id="4" name="Shape 2"/>
          <p:cNvSpPr/>
          <p:nvPr/>
        </p:nvSpPr>
        <p:spPr>
          <a:xfrm>
            <a:off x="689610" y="1753553"/>
            <a:ext cx="153233" cy="689610"/>
          </a:xfrm>
          <a:prstGeom prst="roundRect">
            <a:avLst>
              <a:gd name="adj" fmla="val 15003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536377" y="1653064"/>
            <a:ext cx="459700" cy="459700"/>
          </a:xfrm>
          <a:prstGeom prst="roundRect">
            <a:avLst>
              <a:gd name="adj" fmla="val 99456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72" y="1739265"/>
            <a:ext cx="229791" cy="2872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49310" y="1676995"/>
            <a:ext cx="2217777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Optimize Top Categories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149310" y="2008346"/>
            <a:ext cx="1294471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expansion efforts for high-performing product categories in leading regions.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919401" y="2826306"/>
            <a:ext cx="153233" cy="689610"/>
          </a:xfrm>
          <a:prstGeom prst="roundRect">
            <a:avLst>
              <a:gd name="adj" fmla="val 15003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766167" y="2725817"/>
            <a:ext cx="459700" cy="459700"/>
          </a:xfrm>
          <a:prstGeom prst="roundRect">
            <a:avLst>
              <a:gd name="adj" fmla="val 99456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2812018"/>
            <a:ext cx="229791" cy="28729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379101" y="2749748"/>
            <a:ext cx="2721293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Target Underperforming Areas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1379101" y="3081099"/>
            <a:ext cx="127149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distribution and marketing in regions that show lower revenue contribution.</a:t>
            </a:r>
            <a:endParaRPr lang="en-US" sz="1200" dirty="0"/>
          </a:p>
        </p:txBody>
      </p:sp>
      <p:sp>
        <p:nvSpPr>
          <p:cNvPr id="14" name="Shape 10"/>
          <p:cNvSpPr/>
          <p:nvPr/>
        </p:nvSpPr>
        <p:spPr>
          <a:xfrm>
            <a:off x="1149310" y="3899059"/>
            <a:ext cx="153233" cy="689610"/>
          </a:xfrm>
          <a:prstGeom prst="roundRect">
            <a:avLst>
              <a:gd name="adj" fmla="val 15003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996077" y="3798570"/>
            <a:ext cx="459700" cy="459700"/>
          </a:xfrm>
          <a:prstGeom prst="roundRect">
            <a:avLst>
              <a:gd name="adj" fmla="val 99456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972" y="3884771"/>
            <a:ext cx="229791" cy="28729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609011" y="3822502"/>
            <a:ext cx="2923103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Strengthen Retailer Partnerships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1609011" y="4153853"/>
            <a:ext cx="1248501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Deepen collaboration with top-performing retailers to leverage their success.</a:t>
            </a:r>
            <a:endParaRPr lang="en-US" sz="1200" dirty="0"/>
          </a:p>
        </p:txBody>
      </p:sp>
      <p:sp>
        <p:nvSpPr>
          <p:cNvPr id="19" name="Shape 14"/>
          <p:cNvSpPr/>
          <p:nvPr/>
        </p:nvSpPr>
        <p:spPr>
          <a:xfrm>
            <a:off x="1379220" y="4971812"/>
            <a:ext cx="153233" cy="689610"/>
          </a:xfrm>
          <a:prstGeom prst="roundRect">
            <a:avLst>
              <a:gd name="adj" fmla="val 15003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5"/>
          <p:cNvSpPr/>
          <p:nvPr/>
        </p:nvSpPr>
        <p:spPr>
          <a:xfrm>
            <a:off x="1225987" y="4871323"/>
            <a:ext cx="459700" cy="459700"/>
          </a:xfrm>
          <a:prstGeom prst="roundRect">
            <a:avLst>
              <a:gd name="adj" fmla="val 99456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882" y="4957524"/>
            <a:ext cx="229791" cy="28729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38920" y="4895255"/>
            <a:ext cx="2490311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Dynamic Pricing &amp; Sourcing</a:t>
            </a:r>
            <a:endParaRPr lang="en-US" sz="1500" dirty="0"/>
          </a:p>
        </p:txBody>
      </p:sp>
      <p:sp>
        <p:nvSpPr>
          <p:cNvPr id="23" name="Text 17"/>
          <p:cNvSpPr/>
          <p:nvPr/>
        </p:nvSpPr>
        <p:spPr>
          <a:xfrm>
            <a:off x="1838920" y="5226606"/>
            <a:ext cx="1225510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Adjust pricing or supplier strategies based on detailed profit margin insights.</a:t>
            </a:r>
            <a:endParaRPr lang="en-US" sz="1200" dirty="0"/>
          </a:p>
        </p:txBody>
      </p:sp>
      <p:sp>
        <p:nvSpPr>
          <p:cNvPr id="24" name="Shape 18"/>
          <p:cNvSpPr/>
          <p:nvPr/>
        </p:nvSpPr>
        <p:spPr>
          <a:xfrm>
            <a:off x="1149310" y="6044565"/>
            <a:ext cx="153233" cy="689610"/>
          </a:xfrm>
          <a:prstGeom prst="roundRect">
            <a:avLst>
              <a:gd name="adj" fmla="val 15003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19"/>
          <p:cNvSpPr/>
          <p:nvPr/>
        </p:nvSpPr>
        <p:spPr>
          <a:xfrm>
            <a:off x="996077" y="5944076"/>
            <a:ext cx="459700" cy="459700"/>
          </a:xfrm>
          <a:prstGeom prst="roundRect">
            <a:avLst>
              <a:gd name="adj" fmla="val 99456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972" y="6030278"/>
            <a:ext cx="229791" cy="287298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609011" y="5968008"/>
            <a:ext cx="1915716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Strategic Promotions</a:t>
            </a:r>
            <a:endParaRPr lang="en-US" sz="1500" dirty="0"/>
          </a:p>
        </p:txBody>
      </p:sp>
      <p:sp>
        <p:nvSpPr>
          <p:cNvPr id="28" name="Text 21"/>
          <p:cNvSpPr/>
          <p:nvPr/>
        </p:nvSpPr>
        <p:spPr>
          <a:xfrm>
            <a:off x="1609011" y="6299359"/>
            <a:ext cx="1248501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 marketing campaigns and promotions to capitalize on seasonal demand peaks.</a:t>
            </a:r>
            <a:endParaRPr lang="en-US" sz="1200" dirty="0"/>
          </a:p>
        </p:txBody>
      </p:sp>
      <p:sp>
        <p:nvSpPr>
          <p:cNvPr id="29" name="Shape 22"/>
          <p:cNvSpPr/>
          <p:nvPr/>
        </p:nvSpPr>
        <p:spPr>
          <a:xfrm>
            <a:off x="919401" y="7117318"/>
            <a:ext cx="153233" cy="689610"/>
          </a:xfrm>
          <a:prstGeom prst="roundRect">
            <a:avLst>
              <a:gd name="adj" fmla="val 15003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3"/>
          <p:cNvSpPr/>
          <p:nvPr/>
        </p:nvSpPr>
        <p:spPr>
          <a:xfrm>
            <a:off x="766167" y="7016829"/>
            <a:ext cx="459700" cy="459700"/>
          </a:xfrm>
          <a:prstGeom prst="roundRect">
            <a:avLst>
              <a:gd name="adj" fmla="val 99456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063" y="7103031"/>
            <a:ext cx="229791" cy="287298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1379101" y="7040761"/>
            <a:ext cx="1915716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Smart Stock Planning</a:t>
            </a:r>
            <a:endParaRPr lang="en-US" sz="1500" dirty="0"/>
          </a:p>
        </p:txBody>
      </p:sp>
      <p:sp>
        <p:nvSpPr>
          <p:cNvPr id="33" name="Text 25"/>
          <p:cNvSpPr/>
          <p:nvPr/>
        </p:nvSpPr>
        <p:spPr>
          <a:xfrm>
            <a:off x="1379101" y="7372112"/>
            <a:ext cx="127149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units sold vs. sales to optimize inventory and prevent overstocking/understocking.</a:t>
            </a:r>
            <a:endParaRPr lang="en-US" sz="12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173B37F-D2EB-3891-000B-393A3289D8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39675" y="7518695"/>
            <a:ext cx="1990725" cy="7048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068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Thank You!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5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617113"/>
            <a:ext cx="59646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Why We're Here Today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666053"/>
            <a:ext cx="4196358" cy="2527578"/>
          </a:xfrm>
          <a:prstGeom prst="roundRect">
            <a:avLst>
              <a:gd name="adj" fmla="val 5788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63310" y="3666053"/>
            <a:ext cx="121920" cy="2527578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142524" y="392334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Problem Statement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142524" y="448472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Adidas faces challenges in optimizing sales performance across diverse markets and product lines.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666053"/>
            <a:ext cx="4196358" cy="2527578"/>
          </a:xfrm>
          <a:prstGeom prst="roundRect">
            <a:avLst>
              <a:gd name="adj" fmla="val 5788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5186482" y="3666053"/>
            <a:ext cx="121920" cy="2527578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565696" y="392334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Objective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565696" y="448472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sales data to identify key trends, understand customer demand, and assess regional performance.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666053"/>
            <a:ext cx="4196358" cy="2527578"/>
          </a:xfrm>
          <a:prstGeom prst="roundRect">
            <a:avLst>
              <a:gd name="adj" fmla="val 5788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9609653" y="3666053"/>
            <a:ext cx="121920" cy="2527578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988868" y="392334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Our Goal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9988868" y="448472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 actionable insights to enhance decision-making in marketing, product distribution, and retail outlet strategies.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B72B40-A2BE-6050-4D48-EF7B7A41A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9675" y="7518695"/>
            <a:ext cx="1990725" cy="704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rectangular object with white text&#10;&#10;AI-generated content may be incorrect.">
            <a:extLst>
              <a:ext uri="{FF2B5EF4-FFF2-40B4-BE49-F238E27FC236}">
                <a16:creationId xmlns:a16="http://schemas.microsoft.com/office/drawing/2014/main" id="{E54C959B-4771-5D90-A159-27BA93C36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9397" y="7514422"/>
            <a:ext cx="1991003" cy="704948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92217" y="465296"/>
            <a:ext cx="2115145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Methodology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592217" y="898922"/>
            <a:ext cx="8173164" cy="528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Our Data: The Foundation of Our Analysis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592217" y="1850588"/>
            <a:ext cx="2538174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Overview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92217" y="2337078"/>
            <a:ext cx="6516648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is based on the comprehensive Adidas Sales Dataset, covering multiple years of transactions.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2217" y="3030617"/>
            <a:ext cx="6516648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includes critical information from various </a:t>
            </a:r>
            <a:r>
              <a:rPr lang="en-US" sz="13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Retailers</a:t>
            </a: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3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Categories</a:t>
            </a: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13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Geographic Regions</a:t>
            </a: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along with detailed </a:t>
            </a:r>
            <a:r>
              <a:rPr lang="en-US" sz="13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</a:t>
            </a: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3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</a:t>
            </a: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13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 Sold</a:t>
            </a: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metrics.</a:t>
            </a:r>
            <a:endParaRPr lang="en-US" sz="13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17" y="3724155"/>
            <a:ext cx="13453586" cy="4342935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92217" y="8853406"/>
            <a:ext cx="13445966" cy="28694"/>
          </a:xfrm>
          <a:prstGeom prst="rect">
            <a:avLst/>
          </a:prstGeom>
          <a:solidFill>
            <a:srgbClr val="D6D9D7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84A154-8028-E32D-0D74-BC5605EF7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31" y="3816430"/>
            <a:ext cx="13124985" cy="41279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872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Preparation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162556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performed rigorous data cleaning: removed null values, dropped duplicates, and standardized categorical data.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61925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data types were converted for accuracy, and new columns like </a:t>
            </a: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Year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Month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 Margin %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were added for deeper analysis.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599521" y="1247061"/>
            <a:ext cx="907256" cy="1760577"/>
          </a:xfrm>
          <a:prstGeom prst="roundRect">
            <a:avLst>
              <a:gd name="adj" fmla="val 360022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7883009" y="191464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8733592" y="1473875"/>
            <a:ext cx="30213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Cleanse &amp; Standardize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733592" y="2055019"/>
            <a:ext cx="51106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 nulls/duplicates, standardize product and city names.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99521" y="3234452"/>
            <a:ext cx="907256" cy="1760577"/>
          </a:xfrm>
          <a:prstGeom prst="roundRect">
            <a:avLst>
              <a:gd name="adj" fmla="val 360022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7883009" y="39020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8733592" y="3461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Convert Datatypes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8733592" y="4042410"/>
            <a:ext cx="51106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proper formatting for dates, units, sales, and profit.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599521" y="5221843"/>
            <a:ext cx="907256" cy="1760577"/>
          </a:xfrm>
          <a:prstGeom prst="roundRect">
            <a:avLst>
              <a:gd name="adj" fmla="val 360022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7883009" y="58894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8733592" y="5448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Enrich Data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8733592" y="6029801"/>
            <a:ext cx="51106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Year, Month, and calculated Profit Margin % for insights.</a:t>
            </a:r>
            <a:endParaRPr lang="en-US" sz="1750" dirty="0"/>
          </a:p>
        </p:txBody>
      </p:sp>
      <p:pic>
        <p:nvPicPr>
          <p:cNvPr id="17" name="Picture 16" descr="A black rectangular object with white text&#10;&#10;AI-generated content may be incorrect.">
            <a:extLst>
              <a:ext uri="{FF2B5EF4-FFF2-40B4-BE49-F238E27FC236}">
                <a16:creationId xmlns:a16="http://schemas.microsoft.com/office/drawing/2014/main" id="{9F53C31F-5CA7-0BE6-CF2A-66CDBBE5C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9397" y="7514422"/>
            <a:ext cx="1991003" cy="7049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C9D7760-F384-3CCE-C75A-62036621EDE3}"/>
              </a:ext>
            </a:extLst>
          </p:cNvPr>
          <p:cNvSpPr/>
          <p:nvPr/>
        </p:nvSpPr>
        <p:spPr>
          <a:xfrm>
            <a:off x="903248" y="3815596"/>
            <a:ext cx="5875557" cy="4291341"/>
          </a:xfrm>
          <a:prstGeom prst="rect">
            <a:avLst/>
          </a:prstGeom>
          <a:solidFill>
            <a:srgbClr val="FFC000"/>
          </a:solidFill>
          <a:effectLst>
            <a:outerShdw blurRad="508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D9D61D-EA0E-7F98-20BC-FBB3F8595A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0737"/>
          <a:stretch>
            <a:fillRect/>
          </a:stretch>
        </p:blipFill>
        <p:spPr>
          <a:xfrm>
            <a:off x="1053482" y="3815597"/>
            <a:ext cx="5725324" cy="415752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40E7047-3914-9331-D9E2-B651F1454627}"/>
              </a:ext>
            </a:extLst>
          </p:cNvPr>
          <p:cNvSpPr/>
          <p:nvPr/>
        </p:nvSpPr>
        <p:spPr>
          <a:xfrm>
            <a:off x="1053482" y="3838747"/>
            <a:ext cx="5725323" cy="409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0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Analysis Framework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941790"/>
            <a:ext cx="73650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Performance Indicators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9907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focuses on these crucial metrics to provide a holistic view of Adidas's sales health: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08784"/>
            <a:ext cx="680442" cy="68044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57720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Total Sales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757720" y="4290536"/>
            <a:ext cx="31946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revenue generated.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608784"/>
            <a:ext cx="680442" cy="6804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99823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Total Units Sold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199823" y="4290536"/>
            <a:ext cx="31946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Volume of products moved.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608784"/>
            <a:ext cx="680442" cy="68044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641925" y="3800118"/>
            <a:ext cx="319468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Avg. Operating Margin %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641925" y="4644866"/>
            <a:ext cx="31946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Profitability per sale.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61397"/>
            <a:ext cx="680442" cy="68044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757720" y="56527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Top Retailer/Region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757720" y="6143149"/>
            <a:ext cx="31946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Leading contributors by sales.</a:t>
            </a:r>
            <a:endParaRPr lang="en-US" sz="17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5461397"/>
            <a:ext cx="680442" cy="68044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199823" y="5652730"/>
            <a:ext cx="319468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Monthly Sales Growth %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6199823" y="6497479"/>
            <a:ext cx="31946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Rate of revenue expansion.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9E3F94E-DEAD-721D-893D-1100B0DC3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02431" y="7524750"/>
            <a:ext cx="1990725" cy="70485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4DBB6C4-3462-1AA3-6FDA-F76F53573C7A}"/>
              </a:ext>
            </a:extLst>
          </p:cNvPr>
          <p:cNvSpPr/>
          <p:nvPr/>
        </p:nvSpPr>
        <p:spPr>
          <a:xfrm>
            <a:off x="9677994" y="1609819"/>
            <a:ext cx="2000861" cy="108244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973E5AF-0482-476B-B0CF-126E694886BE}"/>
              </a:ext>
            </a:extLst>
          </p:cNvPr>
          <p:cNvSpPr/>
          <p:nvPr/>
        </p:nvSpPr>
        <p:spPr>
          <a:xfrm>
            <a:off x="9844635" y="1808117"/>
            <a:ext cx="1677596" cy="727634"/>
          </a:xfrm>
          <a:prstGeom prst="roundRect">
            <a:avLst/>
          </a:prstGeom>
          <a:gradFill>
            <a:gsLst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bg1">
                  <a:lumMod val="85000"/>
                </a:schemeClr>
              </a:gs>
              <a:gs pos="0">
                <a:schemeClr val="tx1">
                  <a:lumMod val="85000"/>
                  <a:lumOff val="15000"/>
                </a:schemeClr>
              </a:gs>
            </a:gsLst>
            <a:lin ang="10800000" scaled="1"/>
          </a:gradFill>
          <a:ln>
            <a:solidFill>
              <a:schemeClr val="tx1"/>
            </a:solidFill>
          </a:ln>
          <a:effectLst>
            <a:outerShdw blurRad="76200" dist="508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43F154DC-7B17-1D6E-DEC9-CFEDF421478E}"/>
              </a:ext>
            </a:extLst>
          </p:cNvPr>
          <p:cNvSpPr txBox="1"/>
          <p:nvPr/>
        </p:nvSpPr>
        <p:spPr>
          <a:xfrm>
            <a:off x="9970376" y="2061709"/>
            <a:ext cx="1384418" cy="44271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63C991-1452-43B9-ADD6-23112CBEB632}" type="TxLink">
              <a:rPr lang="en-US" sz="1800" b="1" i="0" u="none" strike="noStrike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pPr/>
              <a:t>$ 900M</a:t>
            </a:fld>
            <a:endParaRPr lang="en-IN" sz="1800" b="1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5BC6255E-3EBC-6776-A467-0841745FF47B}"/>
              </a:ext>
            </a:extLst>
          </p:cNvPr>
          <p:cNvSpPr txBox="1"/>
          <p:nvPr/>
        </p:nvSpPr>
        <p:spPr>
          <a:xfrm>
            <a:off x="9968560" y="1890995"/>
            <a:ext cx="1022232" cy="233202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00">
                <a:solidFill>
                  <a:schemeClr val="bg1"/>
                </a:solidFill>
              </a:rPr>
              <a:t>Total Sales</a:t>
            </a:r>
          </a:p>
        </p:txBody>
      </p:sp>
      <p:pic>
        <p:nvPicPr>
          <p:cNvPr id="29" name="Graphic 34" descr="Coins outline">
            <a:extLst>
              <a:ext uri="{FF2B5EF4-FFF2-40B4-BE49-F238E27FC236}">
                <a16:creationId xmlns:a16="http://schemas.microsoft.com/office/drawing/2014/main" id="{60FEC311-CF3B-A233-8175-4EB781EC38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7481" y="1814109"/>
            <a:ext cx="436578" cy="4215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B9493F9-D40E-5249-AEBB-38B5C5F7C071}"/>
              </a:ext>
            </a:extLst>
          </p:cNvPr>
          <p:cNvSpPr/>
          <p:nvPr/>
        </p:nvSpPr>
        <p:spPr>
          <a:xfrm>
            <a:off x="12126080" y="2382070"/>
            <a:ext cx="2000861" cy="1082445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EC65C48-2B65-4164-862A-C46C99F02C55}"/>
              </a:ext>
            </a:extLst>
          </p:cNvPr>
          <p:cNvSpPr/>
          <p:nvPr/>
        </p:nvSpPr>
        <p:spPr>
          <a:xfrm>
            <a:off x="12290821" y="2535751"/>
            <a:ext cx="1671377" cy="7391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st="508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94A885F8-6236-44FC-867A-4E687E0D308E}"/>
              </a:ext>
            </a:extLst>
          </p:cNvPr>
          <p:cNvSpPr txBox="1"/>
          <p:nvPr/>
        </p:nvSpPr>
        <p:spPr>
          <a:xfrm>
            <a:off x="12343515" y="2824160"/>
            <a:ext cx="1374596" cy="44943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fld id="{4CB1F113-2078-4DAA-AC2C-6F2B791FEFC3}" type="TxLink">
              <a:rPr lang="en-US" sz="1800" b="1" i="0" u="none" strike="noStrike">
                <a:solidFill>
                  <a:srgbClr val="00000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pPr marL="0" indent="0"/>
              <a:t>2478861</a:t>
            </a:fld>
            <a:endParaRPr lang="en-IN" sz="1800" b="1" i="0" u="none" strike="noStrike" dirty="0">
              <a:solidFill>
                <a:srgbClr val="000000"/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6BEA4B97-509E-4D3E-B1F8-EA95FF3C4917}"/>
              </a:ext>
            </a:extLst>
          </p:cNvPr>
          <p:cNvSpPr txBox="1"/>
          <p:nvPr/>
        </p:nvSpPr>
        <p:spPr>
          <a:xfrm>
            <a:off x="12311036" y="2561439"/>
            <a:ext cx="1525574" cy="23444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00" baseline="0" dirty="0"/>
              <a:t>Total No Of Orders</a:t>
            </a:r>
            <a:endParaRPr lang="en-IN" sz="1100" dirty="0"/>
          </a:p>
        </p:txBody>
      </p:sp>
      <p:pic>
        <p:nvPicPr>
          <p:cNvPr id="34" name="Graphic 30" descr="Packing Box Open outline">
            <a:extLst>
              <a:ext uri="{FF2B5EF4-FFF2-40B4-BE49-F238E27FC236}">
                <a16:creationId xmlns:a16="http://schemas.microsoft.com/office/drawing/2014/main" id="{68BDFCF5-E7B0-B0B5-F95F-F8205CF7F2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500859" y="2547592"/>
            <a:ext cx="434503" cy="4273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79DF73E-C737-9F32-A98B-D880F05526C7}"/>
              </a:ext>
            </a:extLst>
          </p:cNvPr>
          <p:cNvSpPr/>
          <p:nvPr/>
        </p:nvSpPr>
        <p:spPr>
          <a:xfrm>
            <a:off x="12197541" y="5023572"/>
            <a:ext cx="2000861" cy="108244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EFD248-0419-FED6-FE41-571B6F3C6624}"/>
              </a:ext>
            </a:extLst>
          </p:cNvPr>
          <p:cNvSpPr/>
          <p:nvPr/>
        </p:nvSpPr>
        <p:spPr>
          <a:xfrm>
            <a:off x="9873730" y="5345252"/>
            <a:ext cx="2000861" cy="1082445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E9C81A2-1769-4F9B-B5D7-6BB2A3E06018}"/>
              </a:ext>
            </a:extLst>
          </p:cNvPr>
          <p:cNvSpPr/>
          <p:nvPr/>
        </p:nvSpPr>
        <p:spPr>
          <a:xfrm>
            <a:off x="12369909" y="5207608"/>
            <a:ext cx="1676999" cy="7354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st="508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93D5971B-3A6D-4947-936B-5CCDD256AC4D}"/>
              </a:ext>
            </a:extLst>
          </p:cNvPr>
          <p:cNvSpPr txBox="1"/>
          <p:nvPr/>
        </p:nvSpPr>
        <p:spPr>
          <a:xfrm>
            <a:off x="12459757" y="5594304"/>
            <a:ext cx="1382701" cy="44662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fld id="{9D65AE79-7D18-4C7A-ADBF-E4E78A8D8D4B}" type="TxLink">
              <a:rPr lang="en-US" sz="1800" b="1" i="0" u="none" strike="noStrike">
                <a:solidFill>
                  <a:srgbClr val="00000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pPr marL="0" indent="0"/>
              <a:t>42.30%</a:t>
            </a:fld>
            <a:endParaRPr lang="en-IN" sz="1800" b="1" i="0" u="none" strike="noStrike" dirty="0">
              <a:solidFill>
                <a:srgbClr val="000000"/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BFF4D6E7-4389-4B9E-BB42-9682595A5482}"/>
              </a:ext>
            </a:extLst>
          </p:cNvPr>
          <p:cNvSpPr txBox="1"/>
          <p:nvPr/>
        </p:nvSpPr>
        <p:spPr>
          <a:xfrm>
            <a:off x="12385149" y="5145751"/>
            <a:ext cx="1231058" cy="440652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00" dirty="0"/>
              <a:t>Average Of</a:t>
            </a:r>
            <a:r>
              <a:rPr lang="en-IN" dirty="0"/>
              <a:t> </a:t>
            </a:r>
            <a:r>
              <a:rPr lang="en-IN" sz="1100" baseline="0" dirty="0"/>
              <a:t>Operating Margin</a:t>
            </a:r>
            <a:endParaRPr lang="en-IN" sz="1100" dirty="0"/>
          </a:p>
        </p:txBody>
      </p:sp>
      <p:pic>
        <p:nvPicPr>
          <p:cNvPr id="42" name="Graphic 41" descr="Bar graph with upward trend with solid fill">
            <a:extLst>
              <a:ext uri="{FF2B5EF4-FFF2-40B4-BE49-F238E27FC236}">
                <a16:creationId xmlns:a16="http://schemas.microsoft.com/office/drawing/2014/main" id="{8B334FA9-68F0-78C2-33CE-D1AA2064FB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608182" y="5247197"/>
            <a:ext cx="428400" cy="42840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F4766-3FE1-492F-BEED-61158A2F3421}"/>
              </a:ext>
            </a:extLst>
          </p:cNvPr>
          <p:cNvSpPr/>
          <p:nvPr/>
        </p:nvSpPr>
        <p:spPr>
          <a:xfrm>
            <a:off x="10032336" y="5467493"/>
            <a:ext cx="1676999" cy="74156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st="508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 dirty="0"/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F6426088-B2FF-45D6-AC68-5BB6361BD687}"/>
              </a:ext>
            </a:extLst>
          </p:cNvPr>
          <p:cNvSpPr txBox="1"/>
          <p:nvPr/>
        </p:nvSpPr>
        <p:spPr>
          <a:xfrm>
            <a:off x="10178673" y="5741694"/>
            <a:ext cx="1384323" cy="44850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fld id="{28E9AD9A-010F-4E5C-A29B-63FD90EDBA5F}" type="TxLink">
              <a:rPr lang="en-US" sz="1800" b="1" i="0" u="none" strike="noStrike">
                <a:solidFill>
                  <a:srgbClr val="00000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pPr marL="0" indent="0"/>
              <a:t>West Gear</a:t>
            </a:fld>
            <a:endParaRPr lang="en-IN" sz="1800" b="1" i="0" u="none" strike="noStrike" dirty="0">
              <a:solidFill>
                <a:srgbClr val="000000"/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6" name="TextBox 25">
            <a:extLst>
              <a:ext uri="{FF2B5EF4-FFF2-40B4-BE49-F238E27FC236}">
                <a16:creationId xmlns:a16="http://schemas.microsoft.com/office/drawing/2014/main" id="{A4E2A37A-46B3-4FAE-8DAD-FD5E93336337}"/>
              </a:ext>
            </a:extLst>
          </p:cNvPr>
          <p:cNvSpPr txBox="1"/>
          <p:nvPr/>
        </p:nvSpPr>
        <p:spPr>
          <a:xfrm>
            <a:off x="10332019" y="5516596"/>
            <a:ext cx="1323976" cy="23622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00" dirty="0"/>
              <a:t>Top</a:t>
            </a:r>
            <a:r>
              <a:rPr lang="en-IN" sz="1100" baseline="0" dirty="0"/>
              <a:t> Retailer</a:t>
            </a:r>
            <a:endParaRPr lang="en-IN" sz="11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8196343-2C9A-F1C3-3A24-388842680B42}"/>
              </a:ext>
            </a:extLst>
          </p:cNvPr>
          <p:cNvSpPr/>
          <p:nvPr/>
        </p:nvSpPr>
        <p:spPr>
          <a:xfrm>
            <a:off x="9089136" y="6701898"/>
            <a:ext cx="5157328" cy="124950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8100000" algn="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9" name="Chart 48">
            <a:extLst>
              <a:ext uri="{FF2B5EF4-FFF2-40B4-BE49-F238E27FC236}">
                <a16:creationId xmlns:a16="http://schemas.microsoft.com/office/drawing/2014/main" id="{A339143F-D98C-4FFB-B378-B62B5D5E96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3728813"/>
              </p:ext>
            </p:extLst>
          </p:nvPr>
        </p:nvGraphicFramePr>
        <p:xfrm>
          <a:off x="9089136" y="6731623"/>
          <a:ext cx="5157327" cy="1256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3851"/>
            <a:ext cx="34067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Exploratory Data Analysis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814995"/>
            <a:ext cx="114370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Uncovering Trends: Questions We Explored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8639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Which products and categories generate the most sales?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061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Which regions and states contribute the most revenue?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483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does profit margin vary across retailers?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905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Are there seasonal trends in sales (month-wise analysis)?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327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Does Units Sold correlate with Profit or Sales?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41F3DD-5E4D-EB19-A032-BAFD2825C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9675" y="7518695"/>
            <a:ext cx="1990725" cy="7048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135" y="397669"/>
            <a:ext cx="1807845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Visualizing Data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506135" y="768072"/>
            <a:ext cx="4516636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Sales by Product Category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506135" y="9225677"/>
            <a:ext cx="13618131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Men's Apparel</a:t>
            </a: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leads with $25M in sales, followed by </a:t>
            </a:r>
            <a:r>
              <a:rPr lang="en-US" sz="11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Women's Footwear</a:t>
            </a: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 $20M. </a:t>
            </a:r>
            <a:r>
              <a:rPr lang="en-US" sz="11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Athletic Accessories</a:t>
            </a: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1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Outdoor Gear</a:t>
            </a: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show significant potential for targeted growth strategies.</a:t>
            </a:r>
            <a:endParaRPr lang="en-US" sz="11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B67B6CF-68C9-4D25-E511-1873579A32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244074"/>
              </p:ext>
            </p:extLst>
          </p:nvPr>
        </p:nvGraphicFramePr>
        <p:xfrm>
          <a:off x="457200" y="1364574"/>
          <a:ext cx="6858000" cy="374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C89DE37-FA3A-A69C-8074-E513763FD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9241128"/>
              </p:ext>
            </p:extLst>
          </p:nvPr>
        </p:nvGraphicFramePr>
        <p:xfrm>
          <a:off x="7054763" y="1364574"/>
          <a:ext cx="6858000" cy="374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6EB042E-5F5B-5BF0-4E85-BB0072B53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9675" y="7518695"/>
            <a:ext cx="1990725" cy="704850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0B75E68-4E93-D1D1-7BF0-5BAF0F57A0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8942027"/>
              </p:ext>
            </p:extLst>
          </p:nvPr>
        </p:nvGraphicFramePr>
        <p:xfrm>
          <a:off x="717637" y="5340309"/>
          <a:ext cx="13195126" cy="2491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135" y="397669"/>
            <a:ext cx="1807845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Visualizing Data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506135" y="768072"/>
            <a:ext cx="5859899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Monthly Sales Trend &amp; Seasonality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506135" y="9225677"/>
            <a:ext cx="13618131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exhibit a clear upward trend throughout the year, peaking in the </a:t>
            </a:r>
            <a:r>
              <a:rPr lang="en-US" sz="11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holiday season (November-December)</a:t>
            </a: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A notable dip is observed mid-year, suggesting opportunities for off-peak promotions.</a:t>
            </a:r>
            <a:endParaRPr lang="en-US" sz="11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339143F-D98C-4FFB-B378-B62B5D5E96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9950446"/>
              </p:ext>
            </p:extLst>
          </p:nvPr>
        </p:nvGraphicFramePr>
        <p:xfrm>
          <a:off x="1066166" y="3835241"/>
          <a:ext cx="6503034" cy="2974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ABCB82D-48D5-77D8-FBA3-FD2A5C02F5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1966638"/>
              </p:ext>
            </p:extLst>
          </p:nvPr>
        </p:nvGraphicFramePr>
        <p:xfrm>
          <a:off x="2313980" y="1008186"/>
          <a:ext cx="9908500" cy="2375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88AEC6B-B030-530E-6B47-C16EC0D754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1851471"/>
              </p:ext>
            </p:extLst>
          </p:nvPr>
        </p:nvGraphicFramePr>
        <p:xfrm>
          <a:off x="7983220" y="3835241"/>
          <a:ext cx="5581013" cy="3386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0A09B83-1625-1C5C-583D-00FB80C3F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9675" y="7518695"/>
            <a:ext cx="1990725" cy="7048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12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852374"/>
            <a:ext cx="59776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the Data Tells Us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2901315"/>
            <a:ext cx="13042821" cy="4056936"/>
          </a:xfrm>
          <a:prstGeom prst="roundRect">
            <a:avLst>
              <a:gd name="adj" fmla="val 839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93790" y="2901315"/>
            <a:ext cx="4347567" cy="2387084"/>
          </a:xfrm>
          <a:prstGeom prst="roundRect">
            <a:avLst>
              <a:gd name="adj" fmla="val 1425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020604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Top Performers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0604" y="3618548"/>
            <a:ext cx="35537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C9E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Men's Apparel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the </a:t>
            </a:r>
            <a:r>
              <a:rPr lang="en-US" sz="1750" dirty="0">
                <a:solidFill>
                  <a:srgbClr val="AC9E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Midwest Region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 primary sales drivers.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41357" y="2901315"/>
            <a:ext cx="4347567" cy="2387084"/>
          </a:xfrm>
          <a:prstGeom prst="rect">
            <a:avLst/>
          </a:prstGeom>
          <a:solidFill>
            <a:srgbClr val="4C50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5141357" y="2901315"/>
            <a:ext cx="30480" cy="2387084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708333" y="3128129"/>
            <a:ext cx="32136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Underperforming Regions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708333" y="3972878"/>
            <a:ext cx="32136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Regions like the </a:t>
            </a:r>
            <a:r>
              <a:rPr lang="en-US" sz="1750" dirty="0">
                <a:solidFill>
                  <a:srgbClr val="AC9E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Southeast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require focused attention and optimized distribution.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857869" y="3811310"/>
            <a:ext cx="566976" cy="566976"/>
          </a:xfrm>
          <a:prstGeom prst="roundRect">
            <a:avLst>
              <a:gd name="adj" fmla="val 6001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553" y="3917633"/>
            <a:ext cx="283488" cy="354330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488924" y="2901315"/>
            <a:ext cx="4347567" cy="2387084"/>
          </a:xfrm>
          <a:prstGeom prst="rect">
            <a:avLst/>
          </a:prstGeom>
          <a:solidFill>
            <a:srgbClr val="4C50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2"/>
          <p:cNvSpPr/>
          <p:nvPr/>
        </p:nvSpPr>
        <p:spPr>
          <a:xfrm>
            <a:off x="9488924" y="2901315"/>
            <a:ext cx="30480" cy="2387084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10055900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Retailer Variance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055900" y="3618548"/>
            <a:ext cx="355377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AC9E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Foot Locker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consistently outperforms, indicating strong partnership potential.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9205436" y="3811310"/>
            <a:ext cx="566976" cy="566976"/>
          </a:xfrm>
          <a:prstGeom prst="roundRect">
            <a:avLst>
              <a:gd name="adj" fmla="val 6001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121" y="3917633"/>
            <a:ext cx="283488" cy="354330"/>
          </a:xfrm>
          <a:prstGeom prst="rect">
            <a:avLst/>
          </a:prstGeom>
        </p:spPr>
      </p:pic>
      <p:sp>
        <p:nvSpPr>
          <p:cNvPr id="20" name="Shape 16"/>
          <p:cNvSpPr/>
          <p:nvPr/>
        </p:nvSpPr>
        <p:spPr>
          <a:xfrm>
            <a:off x="793790" y="5288399"/>
            <a:ext cx="6521291" cy="1669852"/>
          </a:xfrm>
          <a:prstGeom prst="rect">
            <a:avLst/>
          </a:prstGeom>
          <a:solidFill>
            <a:srgbClr val="4C50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7"/>
          <p:cNvSpPr/>
          <p:nvPr/>
        </p:nvSpPr>
        <p:spPr>
          <a:xfrm>
            <a:off x="793790" y="5288399"/>
            <a:ext cx="6521291" cy="30480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8"/>
          <p:cNvSpPr/>
          <p:nvPr/>
        </p:nvSpPr>
        <p:spPr>
          <a:xfrm>
            <a:off x="1020604" y="5515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Seasonal Peaks</a:t>
            </a:r>
            <a:endParaRPr lang="en-US" sz="2200" dirty="0"/>
          </a:p>
        </p:txBody>
      </p:sp>
      <p:sp>
        <p:nvSpPr>
          <p:cNvPr id="23" name="Text 19"/>
          <p:cNvSpPr/>
          <p:nvPr/>
        </p:nvSpPr>
        <p:spPr>
          <a:xfrm>
            <a:off x="1020604" y="6005632"/>
            <a:ext cx="57275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significantly surge in </a:t>
            </a:r>
            <a:r>
              <a:rPr lang="en-US" sz="1750" dirty="0">
                <a:solidFill>
                  <a:srgbClr val="AC9E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Q4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driven by holiday demand.</a:t>
            </a:r>
            <a:endParaRPr lang="en-US" sz="1750" dirty="0"/>
          </a:p>
        </p:txBody>
      </p:sp>
      <p:sp>
        <p:nvSpPr>
          <p:cNvPr id="24" name="Shape 20"/>
          <p:cNvSpPr/>
          <p:nvPr/>
        </p:nvSpPr>
        <p:spPr>
          <a:xfrm>
            <a:off x="7315081" y="5288399"/>
            <a:ext cx="6521410" cy="1669852"/>
          </a:xfrm>
          <a:prstGeom prst="rect">
            <a:avLst/>
          </a:prstGeom>
          <a:solidFill>
            <a:srgbClr val="4C50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1"/>
          <p:cNvSpPr/>
          <p:nvPr/>
        </p:nvSpPr>
        <p:spPr>
          <a:xfrm>
            <a:off x="7315081" y="5288399"/>
            <a:ext cx="30480" cy="1669852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Shape 22"/>
          <p:cNvSpPr/>
          <p:nvPr/>
        </p:nvSpPr>
        <p:spPr>
          <a:xfrm>
            <a:off x="7315081" y="5288399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Text 23"/>
          <p:cNvSpPr/>
          <p:nvPr/>
        </p:nvSpPr>
        <p:spPr>
          <a:xfrm>
            <a:off x="7882057" y="5515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Margin Insights</a:t>
            </a:r>
            <a:endParaRPr lang="en-US" sz="2200" dirty="0"/>
          </a:p>
        </p:txBody>
      </p:sp>
      <p:sp>
        <p:nvSpPr>
          <p:cNvPr id="28" name="Text 24"/>
          <p:cNvSpPr/>
          <p:nvPr/>
        </p:nvSpPr>
        <p:spPr>
          <a:xfrm>
            <a:off x="7882057" y="6005632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sales don't always equate to high profit; </a:t>
            </a:r>
            <a:r>
              <a:rPr lang="en-US" sz="1750" dirty="0">
                <a:solidFill>
                  <a:srgbClr val="AC9E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operating margin analysis is critical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29" name="Shape 25"/>
          <p:cNvSpPr/>
          <p:nvPr/>
        </p:nvSpPr>
        <p:spPr>
          <a:xfrm>
            <a:off x="7031593" y="5839778"/>
            <a:ext cx="566976" cy="566976"/>
          </a:xfrm>
          <a:prstGeom prst="roundRect">
            <a:avLst>
              <a:gd name="adj" fmla="val 6001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278" y="5946100"/>
            <a:ext cx="283488" cy="35433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619BE2E-D842-7951-5217-0D211FF95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9675" y="7518695"/>
            <a:ext cx="1990725" cy="704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657</Words>
  <Application>Microsoft Office PowerPoint</Application>
  <PresentationFormat>Custom</PresentationFormat>
  <Paragraphs>121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Inter</vt:lpstr>
      <vt:lpstr>Segoe UI Black</vt:lpstr>
      <vt:lpstr>Arial</vt:lpstr>
      <vt:lpstr>Roboto</vt:lpstr>
      <vt:lpstr>DM Sans Medium</vt:lpstr>
      <vt:lpstr>Segoe UI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Mr. SAHA</cp:lastModifiedBy>
  <cp:revision>12</cp:revision>
  <dcterms:created xsi:type="dcterms:W3CDTF">2025-08-21T05:59:11Z</dcterms:created>
  <dcterms:modified xsi:type="dcterms:W3CDTF">2025-08-21T08:16:19Z</dcterms:modified>
</cp:coreProperties>
</file>